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36"/>
  </p:notesMasterIdLst>
  <p:sldIdLst>
    <p:sldId id="256" r:id="rId4"/>
    <p:sldId id="257" r:id="rId5"/>
    <p:sldId id="258" r:id="rId6"/>
    <p:sldId id="259" r:id="rId7"/>
    <p:sldId id="260" r:id="rId8"/>
    <p:sldId id="261" r:id="rId9"/>
    <p:sldId id="262" r:id="rId10"/>
    <p:sldId id="263" r:id="rId11"/>
    <p:sldId id="264" r:id="rId12"/>
    <p:sldId id="267" r:id="rId13"/>
    <p:sldId id="268" r:id="rId14"/>
    <p:sldId id="269" r:id="rId15"/>
    <p:sldId id="271" r:id="rId16"/>
    <p:sldId id="279" r:id="rId17"/>
    <p:sldId id="273" r:id="rId18"/>
    <p:sldId id="274" r:id="rId19"/>
    <p:sldId id="275" r:id="rId20"/>
    <p:sldId id="276" r:id="rId21"/>
    <p:sldId id="277" r:id="rId22"/>
    <p:sldId id="278" r:id="rId23"/>
    <p:sldId id="272" r:id="rId24"/>
    <p:sldId id="280" r:id="rId25"/>
    <p:sldId id="281" r:id="rId26"/>
    <p:sldId id="282" r:id="rId27"/>
    <p:sldId id="283" r:id="rId28"/>
    <p:sldId id="284" r:id="rId29"/>
    <p:sldId id="285" r:id="rId30"/>
    <p:sldId id="286" r:id="rId31"/>
    <p:sldId id="287" r:id="rId32"/>
    <p:sldId id="288" r:id="rId33"/>
    <p:sldId id="289" r:id="rId34"/>
    <p:sldId id="290"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7402"/>
  </p:normalViewPr>
  <p:slideViewPr>
    <p:cSldViewPr snapToGrid="0" snapToObjects="1">
      <p:cViewPr varScale="1">
        <p:scale>
          <a:sx n="84" d="100"/>
          <a:sy n="84" d="100"/>
        </p:scale>
        <p:origin x="192"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4"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en-IN" sz="4400" b="0" strike="noStrike" spc="-1">
                <a:latin typeface="Arial"/>
              </a:rPr>
              <a:t>Click to move the slide</a:t>
            </a:r>
          </a:p>
        </p:txBody>
      </p:sp>
      <p:sp>
        <p:nvSpPr>
          <p:cNvPr id="115" name="PlaceHolder 2"/>
          <p:cNvSpPr>
            <a:spLocks noGrp="1"/>
          </p:cNvSpPr>
          <p:nvPr>
            <p:ph type="body"/>
          </p:nvPr>
        </p:nvSpPr>
        <p:spPr>
          <a:xfrm>
            <a:off x="756000" y="5078520"/>
            <a:ext cx="6047640" cy="4811040"/>
          </a:xfrm>
          <a:prstGeom prst="rect">
            <a:avLst/>
          </a:prstGeom>
        </p:spPr>
        <p:txBody>
          <a:bodyPr lIns="0" tIns="0" rIns="0" bIns="0">
            <a:noAutofit/>
          </a:bodyPr>
          <a:lstStyle/>
          <a:p>
            <a:r>
              <a:rPr lang="en-IN" sz="2000" b="0" strike="noStrike" spc="-1">
                <a:latin typeface="Arial"/>
              </a:rPr>
              <a:t>Click to edit the notes format</a:t>
            </a:r>
          </a:p>
        </p:txBody>
      </p:sp>
      <p:sp>
        <p:nvSpPr>
          <p:cNvPr id="116" name="PlaceHolder 3"/>
          <p:cNvSpPr>
            <a:spLocks noGrp="1"/>
          </p:cNvSpPr>
          <p:nvPr>
            <p:ph type="hdr"/>
          </p:nvPr>
        </p:nvSpPr>
        <p:spPr>
          <a:xfrm>
            <a:off x="0" y="0"/>
            <a:ext cx="3280680" cy="534240"/>
          </a:xfrm>
          <a:prstGeom prst="rect">
            <a:avLst/>
          </a:prstGeom>
        </p:spPr>
        <p:txBody>
          <a:bodyPr lIns="0" tIns="0" rIns="0" bIns="0">
            <a:noAutofit/>
          </a:bodyPr>
          <a:lstStyle/>
          <a:p>
            <a:r>
              <a:rPr lang="en-IN" sz="1400" b="0" strike="noStrike" spc="-1">
                <a:latin typeface="Times New Roman"/>
              </a:rPr>
              <a:t>&lt;header&gt;</a:t>
            </a:r>
          </a:p>
        </p:txBody>
      </p:sp>
      <p:sp>
        <p:nvSpPr>
          <p:cNvPr id="117"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IN" sz="1400" b="0" strike="noStrike" spc="-1">
                <a:latin typeface="Times New Roman"/>
              </a:rPr>
              <a:t>&lt;date/time&gt;</a:t>
            </a:r>
          </a:p>
        </p:txBody>
      </p:sp>
      <p:sp>
        <p:nvSpPr>
          <p:cNvPr id="118"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IN" sz="1400" b="0" strike="noStrike" spc="-1">
                <a:latin typeface="Times New Roman"/>
              </a:rPr>
              <a:t>&lt;footer&gt;</a:t>
            </a:r>
          </a:p>
        </p:txBody>
      </p:sp>
      <p:sp>
        <p:nvSpPr>
          <p:cNvPr id="119"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3BB07DA8-1F08-44F1-92B9-AFEE164DADD3}" type="slidenum">
              <a:rPr lang="en-IN" sz="1400" b="0" strike="noStrike" spc="-1">
                <a:latin typeface="Times New Roman"/>
              </a:rPr>
              <a:t>‹#›</a:t>
            </a:fld>
            <a:endParaRPr lang="en-IN"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laceHolder 1"/>
          <p:cNvSpPr>
            <a:spLocks noGrp="1" noRot="1" noChangeAspect="1"/>
          </p:cNvSpPr>
          <p:nvPr>
            <p:ph type="sldImg"/>
          </p:nvPr>
        </p:nvSpPr>
        <p:spPr>
          <a:xfrm>
            <a:off x="1143000" y="685800"/>
            <a:ext cx="4570560" cy="3427560"/>
          </a:xfrm>
          <a:prstGeom prst="rect">
            <a:avLst/>
          </a:prstGeom>
        </p:spPr>
      </p:sp>
      <p:sp>
        <p:nvSpPr>
          <p:cNvPr id="178" name="PlaceHolder 2"/>
          <p:cNvSpPr>
            <a:spLocks noGrp="1"/>
          </p:cNvSpPr>
          <p:nvPr>
            <p:ph type="body"/>
          </p:nvPr>
        </p:nvSpPr>
        <p:spPr>
          <a:xfrm>
            <a:off x="685800" y="4343400"/>
            <a:ext cx="5484960" cy="4113360"/>
          </a:xfrm>
          <a:prstGeom prst="rect">
            <a:avLst/>
          </a:prstGeom>
        </p:spPr>
        <p:txBody>
          <a:bodyPr lIns="0" tIns="0" rIns="0" bIns="0">
            <a:normAutofit/>
          </a:bodyPr>
          <a:lstStyle/>
          <a:p>
            <a:endParaRPr lang="en-IN" sz="2000" b="0" strike="noStrike" spc="-1">
              <a:latin typeface="Arial"/>
            </a:endParaRPr>
          </a:p>
        </p:txBody>
      </p:sp>
      <p:sp>
        <p:nvSpPr>
          <p:cNvPr id="179"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FF0315D-0A9B-4DCF-8818-024C2E436AC1}" type="slidenum">
              <a:rPr lang="en-US" sz="1200" b="0" strike="noStrike" spc="-1">
                <a:solidFill>
                  <a:srgbClr val="000000"/>
                </a:solidFill>
                <a:latin typeface="+mn-lt"/>
                <a:ea typeface="+mn-ea"/>
              </a:rPr>
              <a:t>6</a:t>
            </a:fld>
            <a:endParaRPr lang="en-IN"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noRot="1" noChangeAspect="1"/>
          </p:cNvSpPr>
          <p:nvPr>
            <p:ph type="sldImg"/>
          </p:nvPr>
        </p:nvSpPr>
        <p:spPr>
          <a:xfrm>
            <a:off x="1143000" y="685800"/>
            <a:ext cx="4570560" cy="3427560"/>
          </a:xfrm>
          <a:prstGeom prst="rect">
            <a:avLst/>
          </a:prstGeom>
        </p:spPr>
      </p:sp>
      <p:sp>
        <p:nvSpPr>
          <p:cNvPr id="181" name="PlaceHolder 2"/>
          <p:cNvSpPr>
            <a:spLocks noGrp="1"/>
          </p:cNvSpPr>
          <p:nvPr>
            <p:ph type="body"/>
          </p:nvPr>
        </p:nvSpPr>
        <p:spPr>
          <a:xfrm>
            <a:off x="685800" y="4343400"/>
            <a:ext cx="5484960" cy="4113360"/>
          </a:xfrm>
          <a:prstGeom prst="rect">
            <a:avLst/>
          </a:prstGeom>
        </p:spPr>
        <p:txBody>
          <a:bodyPr lIns="0" tIns="0" rIns="0" bIns="0">
            <a:normAutofit/>
          </a:bodyPr>
          <a:lstStyle/>
          <a:p>
            <a:endParaRPr lang="en-IN" sz="2000" b="0" strike="noStrike" spc="-1">
              <a:latin typeface="Arial"/>
            </a:endParaRPr>
          </a:p>
        </p:txBody>
      </p:sp>
      <p:sp>
        <p:nvSpPr>
          <p:cNvPr id="182"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F20B6C5-823A-4472-A299-42611532AA19}" type="slidenum">
              <a:rPr lang="en-US" sz="1200" b="0" strike="noStrike" spc="-1">
                <a:solidFill>
                  <a:srgbClr val="000000"/>
                </a:solidFill>
                <a:latin typeface="+mn-lt"/>
                <a:ea typeface="+mn-ea"/>
              </a:rPr>
              <a:t>7</a:t>
            </a:fld>
            <a:endParaRPr lang="en-IN"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laceHolder 1"/>
          <p:cNvSpPr>
            <a:spLocks noGrp="1" noRot="1" noChangeAspect="1"/>
          </p:cNvSpPr>
          <p:nvPr>
            <p:ph type="sldImg"/>
          </p:nvPr>
        </p:nvSpPr>
        <p:spPr>
          <a:xfrm>
            <a:off x="1143000" y="685800"/>
            <a:ext cx="4570560" cy="3427560"/>
          </a:xfrm>
          <a:prstGeom prst="rect">
            <a:avLst/>
          </a:prstGeom>
        </p:spPr>
      </p:sp>
      <p:sp>
        <p:nvSpPr>
          <p:cNvPr id="184" name="PlaceHolder 2"/>
          <p:cNvSpPr>
            <a:spLocks noGrp="1"/>
          </p:cNvSpPr>
          <p:nvPr>
            <p:ph type="body"/>
          </p:nvPr>
        </p:nvSpPr>
        <p:spPr>
          <a:xfrm>
            <a:off x="685800" y="4343400"/>
            <a:ext cx="5484960" cy="4113360"/>
          </a:xfrm>
          <a:prstGeom prst="rect">
            <a:avLst/>
          </a:prstGeom>
        </p:spPr>
        <p:txBody>
          <a:bodyPr lIns="0" tIns="0" rIns="0" bIns="0">
            <a:normAutofit/>
          </a:bodyPr>
          <a:lstStyle/>
          <a:p>
            <a:endParaRPr lang="en-IN" sz="2000" b="0" strike="noStrike" spc="-1">
              <a:latin typeface="Arial"/>
            </a:endParaRPr>
          </a:p>
        </p:txBody>
      </p:sp>
      <p:sp>
        <p:nvSpPr>
          <p:cNvPr id="185"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C5EB5C5A-9B6F-4B6E-A5E3-043C79FF6790}" type="slidenum">
              <a:rPr lang="en-US" sz="1200" b="0" strike="noStrike" spc="-1">
                <a:solidFill>
                  <a:srgbClr val="000000"/>
                </a:solidFill>
                <a:latin typeface="+mn-lt"/>
                <a:ea typeface="+mn-ea"/>
              </a:rPr>
              <a:t>8</a:t>
            </a:fld>
            <a:endParaRPr lang="en-IN"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PlaceHolder 1"/>
          <p:cNvSpPr>
            <a:spLocks noGrp="1" noRot="1" noChangeAspect="1"/>
          </p:cNvSpPr>
          <p:nvPr>
            <p:ph type="sldImg"/>
          </p:nvPr>
        </p:nvSpPr>
        <p:spPr>
          <a:xfrm>
            <a:off x="1143000" y="685800"/>
            <a:ext cx="4570560" cy="3427560"/>
          </a:xfrm>
          <a:prstGeom prst="rect">
            <a:avLst/>
          </a:prstGeom>
        </p:spPr>
      </p:sp>
      <p:sp>
        <p:nvSpPr>
          <p:cNvPr id="187" name="PlaceHolder 2"/>
          <p:cNvSpPr>
            <a:spLocks noGrp="1"/>
          </p:cNvSpPr>
          <p:nvPr>
            <p:ph type="body"/>
          </p:nvPr>
        </p:nvSpPr>
        <p:spPr>
          <a:xfrm>
            <a:off x="685800" y="4343400"/>
            <a:ext cx="5484960" cy="4113360"/>
          </a:xfrm>
          <a:prstGeom prst="rect">
            <a:avLst/>
          </a:prstGeom>
        </p:spPr>
        <p:txBody>
          <a:bodyPr lIns="0" tIns="0" rIns="0" bIns="0">
            <a:normAutofit/>
          </a:bodyPr>
          <a:lstStyle/>
          <a:p>
            <a:pPr marL="216000" indent="-215280">
              <a:lnSpc>
                <a:spcPct val="100000"/>
              </a:lnSpc>
              <a:tabLst>
                <a:tab pos="0" algn="l"/>
              </a:tabLst>
            </a:pPr>
            <a:r>
              <a:rPr lang="en-US" sz="1200" b="0" strike="noStrike" spc="-1">
                <a:solidFill>
                  <a:srgbClr val="000000"/>
                </a:solidFill>
                <a:latin typeface="+mn-lt"/>
                <a:ea typeface="+mn-ea"/>
              </a:rPr>
              <a:t>The main purpose of a use case diagram is to show what system functions are performed for which actor. Roles of the actors in the system can be depicted. The above diagram consists of user as actor. Each will play a certain role to achieve the concept.</a:t>
            </a:r>
            <a:br>
              <a:rPr/>
            </a:br>
            <a:endParaRPr lang="en-IN" sz="1200" b="0" strike="noStrike" spc="-1">
              <a:latin typeface="Arial"/>
            </a:endParaRPr>
          </a:p>
          <a:p>
            <a:pPr marL="216000" indent="-215280">
              <a:lnSpc>
                <a:spcPct val="100000"/>
              </a:lnSpc>
              <a:tabLst>
                <a:tab pos="0" algn="l"/>
              </a:tabLst>
            </a:pPr>
            <a:endParaRPr lang="en-IN" sz="1200" b="0" strike="noStrike" spc="-1">
              <a:latin typeface="Arial"/>
            </a:endParaRPr>
          </a:p>
        </p:txBody>
      </p:sp>
      <p:sp>
        <p:nvSpPr>
          <p:cNvPr id="188"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F99583E0-1C9B-46B3-8B9F-13DE7353B340}" type="slidenum">
              <a:rPr lang="en-US" sz="1200" b="0" strike="noStrike" spc="-1">
                <a:solidFill>
                  <a:srgbClr val="000000"/>
                </a:solidFill>
                <a:latin typeface="+mn-lt"/>
                <a:ea typeface="+mn-ea"/>
              </a:rPr>
              <a:t>16</a:t>
            </a:fld>
            <a:endParaRPr lang="en-IN"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PlaceHolder 1"/>
          <p:cNvSpPr>
            <a:spLocks noGrp="1" noRot="1" noChangeAspect="1"/>
          </p:cNvSpPr>
          <p:nvPr>
            <p:ph type="sldImg"/>
          </p:nvPr>
        </p:nvSpPr>
        <p:spPr>
          <a:xfrm>
            <a:off x="1143000" y="685800"/>
            <a:ext cx="4570560" cy="3427560"/>
          </a:xfrm>
          <a:prstGeom prst="rect">
            <a:avLst/>
          </a:prstGeom>
        </p:spPr>
      </p:sp>
      <p:sp>
        <p:nvSpPr>
          <p:cNvPr id="190" name="PlaceHolder 2"/>
          <p:cNvSpPr>
            <a:spLocks noGrp="1"/>
          </p:cNvSpPr>
          <p:nvPr>
            <p:ph type="body"/>
          </p:nvPr>
        </p:nvSpPr>
        <p:spPr>
          <a:xfrm>
            <a:off x="685800" y="4343400"/>
            <a:ext cx="5484960" cy="4113360"/>
          </a:xfrm>
          <a:prstGeom prst="rect">
            <a:avLst/>
          </a:prstGeom>
        </p:spPr>
        <p:txBody>
          <a:bodyPr lIns="0" tIns="0" rIns="0" bIns="0">
            <a:normAutofit/>
          </a:bodyPr>
          <a:lstStyle/>
          <a:p>
            <a:pPr marL="216000" indent="-215280">
              <a:lnSpc>
                <a:spcPct val="100000"/>
              </a:lnSpc>
              <a:tabLst>
                <a:tab pos="0" algn="l"/>
              </a:tabLst>
            </a:pPr>
            <a:r>
              <a:rPr lang="en-US" sz="1200" b="0" strike="noStrike" spc="-1">
                <a:solidFill>
                  <a:srgbClr val="000000"/>
                </a:solidFill>
                <a:latin typeface="+mn-lt"/>
                <a:ea typeface="+mn-ea"/>
              </a:rPr>
              <a:t>In this class diagram represents how the classes with attributes and methods are linked together to perform the verification with security. From the above diagram shown the various classes involved in our project.</a:t>
            </a:r>
            <a:endParaRPr lang="en-IN" sz="1200" b="0" strike="noStrike" spc="-1">
              <a:latin typeface="Arial"/>
            </a:endParaRPr>
          </a:p>
          <a:p>
            <a:pPr marL="216000" indent="-215280">
              <a:lnSpc>
                <a:spcPct val="100000"/>
              </a:lnSpc>
              <a:tabLst>
                <a:tab pos="0" algn="l"/>
              </a:tabLst>
            </a:pPr>
            <a:endParaRPr lang="en-IN" sz="1200" b="0" strike="noStrike" spc="-1">
              <a:latin typeface="Arial"/>
            </a:endParaRPr>
          </a:p>
        </p:txBody>
      </p:sp>
      <p:sp>
        <p:nvSpPr>
          <p:cNvPr id="191"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8A3EE653-1EC1-4AD8-A296-017D4B676271}" type="slidenum">
              <a:rPr lang="en-US" sz="1200" b="0" strike="noStrike" spc="-1">
                <a:solidFill>
                  <a:srgbClr val="000000"/>
                </a:solidFill>
                <a:latin typeface="+mn-lt"/>
                <a:ea typeface="+mn-ea"/>
              </a:rPr>
              <a:t>17</a:t>
            </a:fld>
            <a:endParaRPr lang="en-IN"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PlaceHolder 1"/>
          <p:cNvSpPr>
            <a:spLocks noGrp="1" noRot="1" noChangeAspect="1"/>
          </p:cNvSpPr>
          <p:nvPr>
            <p:ph type="sldImg"/>
          </p:nvPr>
        </p:nvSpPr>
        <p:spPr>
          <a:xfrm>
            <a:off x="1143000" y="685800"/>
            <a:ext cx="4570560" cy="3427560"/>
          </a:xfrm>
          <a:prstGeom prst="rect">
            <a:avLst/>
          </a:prstGeom>
        </p:spPr>
      </p:sp>
      <p:sp>
        <p:nvSpPr>
          <p:cNvPr id="193" name="PlaceHolder 2"/>
          <p:cNvSpPr>
            <a:spLocks noGrp="1"/>
          </p:cNvSpPr>
          <p:nvPr>
            <p:ph type="body"/>
          </p:nvPr>
        </p:nvSpPr>
        <p:spPr>
          <a:xfrm>
            <a:off x="685800" y="4343400"/>
            <a:ext cx="5484960" cy="4113360"/>
          </a:xfrm>
          <a:prstGeom prst="rect">
            <a:avLst/>
          </a:prstGeom>
        </p:spPr>
        <p:txBody>
          <a:bodyPr lIns="0" tIns="0" rIns="0" bIns="0">
            <a:normAutofit/>
          </a:bodyPr>
          <a:lstStyle/>
          <a:p>
            <a:pPr marL="216000" indent="-215280">
              <a:lnSpc>
                <a:spcPct val="100000"/>
              </a:lnSpc>
              <a:tabLst>
                <a:tab pos="0" algn="l"/>
              </a:tabLst>
            </a:pPr>
            <a:r>
              <a:rPr lang="en-US" sz="1200" b="0" strike="noStrike" spc="-1">
                <a:solidFill>
                  <a:srgbClr val="000000"/>
                </a:solidFill>
                <a:latin typeface="+mn-lt"/>
                <a:ea typeface="+mn-ea"/>
              </a:rPr>
              <a:t>Sequence  diagrams are graphical representations of workflows of stepwise activities and actions with support for choice, iteration and concurrency. In the Unified Modeling Language, sequence diagrams can be used to describe the business and operational step-by-step workflows of components in a system. An activity diagram shows the overall flow of control.</a:t>
            </a:r>
            <a:endParaRPr lang="en-IN" sz="1200" b="0" strike="noStrike" spc="-1">
              <a:latin typeface="Arial"/>
            </a:endParaRPr>
          </a:p>
          <a:p>
            <a:pPr marL="216000" indent="-215280">
              <a:lnSpc>
                <a:spcPct val="100000"/>
              </a:lnSpc>
              <a:tabLst>
                <a:tab pos="0" algn="l"/>
              </a:tabLst>
            </a:pPr>
            <a:endParaRPr lang="en-IN" sz="1200" b="0" strike="noStrike" spc="-1">
              <a:latin typeface="Arial"/>
            </a:endParaRPr>
          </a:p>
        </p:txBody>
      </p:sp>
      <p:sp>
        <p:nvSpPr>
          <p:cNvPr id="194"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DD914465-F213-42F7-9BBF-2C89B56BED20}" type="slidenum">
              <a:rPr lang="en-US" sz="1200" b="0" strike="noStrike" spc="-1">
                <a:solidFill>
                  <a:srgbClr val="000000"/>
                </a:solidFill>
                <a:latin typeface="+mn-lt"/>
                <a:ea typeface="+mn-ea"/>
              </a:rPr>
              <a:t>18</a:t>
            </a:fld>
            <a:endParaRPr lang="en-IN"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laceHolder 1"/>
          <p:cNvSpPr>
            <a:spLocks noGrp="1" noRot="1" noChangeAspect="1"/>
          </p:cNvSpPr>
          <p:nvPr>
            <p:ph type="sldImg"/>
          </p:nvPr>
        </p:nvSpPr>
        <p:spPr>
          <a:xfrm>
            <a:off x="1143000" y="685800"/>
            <a:ext cx="4570560" cy="3427560"/>
          </a:xfrm>
          <a:prstGeom prst="rect">
            <a:avLst/>
          </a:prstGeom>
        </p:spPr>
      </p:sp>
      <p:sp>
        <p:nvSpPr>
          <p:cNvPr id="196" name="PlaceHolder 2"/>
          <p:cNvSpPr>
            <a:spLocks noGrp="1"/>
          </p:cNvSpPr>
          <p:nvPr>
            <p:ph type="body"/>
          </p:nvPr>
        </p:nvSpPr>
        <p:spPr>
          <a:xfrm>
            <a:off x="685800" y="4343400"/>
            <a:ext cx="5484960" cy="4113360"/>
          </a:xfrm>
          <a:prstGeom prst="rect">
            <a:avLst/>
          </a:prstGeom>
        </p:spPr>
        <p:txBody>
          <a:bodyPr lIns="0" tIns="0" rIns="0" bIns="0">
            <a:normAutofit/>
          </a:bodyPr>
          <a:lstStyle/>
          <a:p>
            <a:pPr marL="216000" indent="-214920">
              <a:lnSpc>
                <a:spcPct val="100000"/>
              </a:lnSpc>
              <a:tabLst>
                <a:tab pos="0" algn="l"/>
              </a:tabLst>
            </a:pPr>
            <a:r>
              <a:rPr lang="en-US" sz="1200" b="0" strike="noStrike" spc="-1">
                <a:solidFill>
                  <a:srgbClr val="000000"/>
                </a:solidFill>
                <a:latin typeface="+mn-lt"/>
                <a:ea typeface="+mn-ea"/>
              </a:rPr>
              <a:t> State diagram are a loosely defined diagram to show workflows of stepwise activities and actions, with support for choice, iteration and concurrency. State diagrams require that the system described is composed of a finite number of states; sometimes, this is indeed the case, while at other times this is a reasonable abstraction. Many forms of state diagrams exist, which differ slightly and have different semantics. </a:t>
            </a:r>
            <a:endParaRPr lang="en-IN" sz="1200" b="0" strike="noStrike" spc="-1">
              <a:latin typeface="Arial"/>
            </a:endParaRPr>
          </a:p>
        </p:txBody>
      </p:sp>
      <p:sp>
        <p:nvSpPr>
          <p:cNvPr id="197"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5129748B-E484-43FB-8AAD-9AAD5B2A5344}" type="slidenum">
              <a:rPr lang="en-US" sz="1200" b="0" strike="noStrike" spc="-1">
                <a:solidFill>
                  <a:srgbClr val="000000"/>
                </a:solidFill>
                <a:latin typeface="+mn-lt"/>
                <a:ea typeface="+mn-ea"/>
              </a:rPr>
              <a:t>19</a:t>
            </a:fld>
            <a:endParaRPr lang="en-IN"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PlaceHolder 1"/>
          <p:cNvSpPr>
            <a:spLocks noGrp="1" noRot="1" noChangeAspect="1"/>
          </p:cNvSpPr>
          <p:nvPr>
            <p:ph type="sldImg"/>
          </p:nvPr>
        </p:nvSpPr>
        <p:spPr>
          <a:xfrm>
            <a:off x="1143000" y="685800"/>
            <a:ext cx="4570560" cy="3427560"/>
          </a:xfrm>
          <a:prstGeom prst="rect">
            <a:avLst/>
          </a:prstGeom>
        </p:spPr>
      </p:sp>
      <p:sp>
        <p:nvSpPr>
          <p:cNvPr id="199" name="PlaceHolder 2"/>
          <p:cNvSpPr>
            <a:spLocks noGrp="1"/>
          </p:cNvSpPr>
          <p:nvPr>
            <p:ph type="body"/>
          </p:nvPr>
        </p:nvSpPr>
        <p:spPr>
          <a:xfrm>
            <a:off x="685800" y="4343400"/>
            <a:ext cx="5484960" cy="4113360"/>
          </a:xfrm>
          <a:prstGeom prst="rect">
            <a:avLst/>
          </a:prstGeom>
        </p:spPr>
        <p:txBody>
          <a:bodyPr lIns="0" tIns="0" rIns="0" bIns="0">
            <a:normAutofit/>
          </a:bodyPr>
          <a:lstStyle/>
          <a:p>
            <a:endParaRPr lang="en-IN" sz="2000" b="0" strike="noStrike" spc="-1">
              <a:latin typeface="Arial"/>
            </a:endParaRPr>
          </a:p>
        </p:txBody>
      </p:sp>
      <p:sp>
        <p:nvSpPr>
          <p:cNvPr id="200" name="CustomShape 3"/>
          <p:cNvSpPr/>
          <p:nvPr/>
        </p:nvSpPr>
        <p:spPr>
          <a:xfrm>
            <a:off x="3884760" y="8685360"/>
            <a:ext cx="2970360" cy="45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1BC7023-EA2B-4384-B48D-EDC5FC4484BA}" type="slidenum">
              <a:rPr lang="en-US" sz="1200" b="0" strike="noStrike" spc="-1">
                <a:solidFill>
                  <a:srgbClr val="000000"/>
                </a:solidFill>
                <a:latin typeface="+mn-lt"/>
                <a:ea typeface="+mn-ea"/>
              </a:rPr>
              <a:t>20</a:t>
            </a:fld>
            <a:endParaRPr lang="en-IN"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3BB07DA8-1F08-44F1-92B9-AFEE164DADD3}" type="slidenum">
              <a:rPr lang="en-IN" sz="1400" b="0" strike="noStrike" spc="-1" smtClean="0">
                <a:latin typeface="Times New Roman"/>
              </a:rPr>
              <a:t>23</a:t>
            </a:fld>
            <a:endParaRPr lang="en-IN" sz="1400" b="0" strike="noStrike" spc="-1">
              <a:latin typeface="Times New Roman"/>
            </a:endParaRPr>
          </a:p>
        </p:txBody>
      </p:sp>
    </p:spTree>
    <p:extLst>
      <p:ext uri="{BB962C8B-B14F-4D97-AF65-F5344CB8AC3E}">
        <p14:creationId xmlns:p14="http://schemas.microsoft.com/office/powerpoint/2010/main" val="2495200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IN"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IN"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IN"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IN"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IN"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IN"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IN"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IN"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IN"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IN"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IN"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IN"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IN"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IN"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IN"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IN"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IN"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endParaRPr lang="en-IN"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1008000" y="2536560"/>
            <a:ext cx="6694920" cy="418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50000"/>
              </a:lnSpc>
              <a:spcAft>
                <a:spcPts val="1001"/>
              </a:spcAft>
            </a:pPr>
            <a:r>
              <a:rPr lang="en-US" sz="2600" b="1" strike="noStrike" spc="-1" dirty="0">
                <a:solidFill>
                  <a:srgbClr val="000000"/>
                </a:solidFill>
                <a:latin typeface="Times New Roman"/>
                <a:ea typeface="Times New Roman"/>
              </a:rPr>
              <a:t>WEL</a:t>
            </a:r>
            <a:r>
              <a:rPr lang="en-US" sz="2600" b="1" strike="noStrike" spc="-1" dirty="0">
                <a:solidFill>
                  <a:srgbClr val="C9211E"/>
                </a:solidFill>
                <a:latin typeface="Times New Roman"/>
                <a:ea typeface="Times New Roman"/>
              </a:rPr>
              <a:t>FAKE</a:t>
            </a:r>
            <a:endParaRPr lang="en-IN" sz="2600" b="0" strike="noStrike" spc="-1" dirty="0">
              <a:latin typeface="Arial"/>
            </a:endParaRPr>
          </a:p>
          <a:p>
            <a:pPr algn="ctr">
              <a:lnSpc>
                <a:spcPct val="150000"/>
              </a:lnSpc>
              <a:spcAft>
                <a:spcPts val="1001"/>
              </a:spcAft>
            </a:pPr>
            <a:r>
              <a:rPr lang="en-US" sz="1800" b="0" strike="noStrike" spc="-1" dirty="0">
                <a:solidFill>
                  <a:srgbClr val="000000"/>
                </a:solidFill>
                <a:latin typeface="Times New Roman"/>
                <a:ea typeface="Times New Roman"/>
              </a:rPr>
              <a:t>[ Word embedding over linguistic features for fake news detection ]</a:t>
            </a:r>
            <a:endParaRPr lang="en-IN" sz="1800" b="0" strike="noStrike" spc="-1" dirty="0">
              <a:latin typeface="Arial"/>
            </a:endParaRPr>
          </a:p>
          <a:p>
            <a:pPr algn="ctr">
              <a:lnSpc>
                <a:spcPct val="150000"/>
              </a:lnSpc>
              <a:spcAft>
                <a:spcPts val="1001"/>
              </a:spcAft>
            </a:pPr>
            <a:endParaRPr lang="en-IN" sz="1800" b="0" strike="noStrike" spc="-1" dirty="0">
              <a:latin typeface="Arial"/>
            </a:endParaRPr>
          </a:p>
          <a:p>
            <a:pPr algn="ctr">
              <a:lnSpc>
                <a:spcPct val="150000"/>
              </a:lnSpc>
              <a:spcAft>
                <a:spcPts val="1001"/>
              </a:spcAft>
            </a:pPr>
            <a:endParaRPr lang="en-IN" sz="1800" b="0" strike="noStrike" spc="-1" dirty="0">
              <a:latin typeface="Arial"/>
            </a:endParaRPr>
          </a:p>
          <a:p>
            <a:pPr algn="ctr">
              <a:lnSpc>
                <a:spcPct val="150000"/>
              </a:lnSpc>
              <a:spcAft>
                <a:spcPts val="1001"/>
              </a:spcAft>
            </a:pPr>
            <a:endParaRPr lang="en-IN" sz="1800" b="0" strike="noStrike" spc="-1" dirty="0">
              <a:latin typeface="Arial"/>
            </a:endParaRPr>
          </a:p>
          <a:p>
            <a:pPr algn="ctr">
              <a:lnSpc>
                <a:spcPct val="150000"/>
              </a:lnSpc>
              <a:spcAft>
                <a:spcPts val="1001"/>
              </a:spcAft>
            </a:pPr>
            <a:endParaRPr lang="en-IN" sz="1800" b="0" strike="noStrike" spc="-1" dirty="0">
              <a:latin typeface="Arial"/>
            </a:endParaRPr>
          </a:p>
          <a:p>
            <a:pPr algn="ctr">
              <a:lnSpc>
                <a:spcPct val="150000"/>
              </a:lnSpc>
              <a:spcAft>
                <a:spcPts val="1001"/>
              </a:spcAft>
            </a:pPr>
            <a:endParaRPr lang="en-IN" sz="1800" b="0" strike="noStrike" spc="-1" dirty="0">
              <a:latin typeface="Arial"/>
            </a:endParaRPr>
          </a:p>
          <a:p>
            <a:pPr algn="ctr">
              <a:lnSpc>
                <a:spcPct val="150000"/>
              </a:lnSpc>
              <a:spcAft>
                <a:spcPts val="1001"/>
              </a:spcAft>
            </a:pPr>
            <a:endParaRPr lang="en-IN" sz="18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304920" y="653400"/>
            <a:ext cx="8304480" cy="61250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p:txBody>
      </p:sp>
      <p:sp>
        <p:nvSpPr>
          <p:cNvPr id="135" name="CustomShape 2"/>
          <p:cNvSpPr/>
          <p:nvPr/>
        </p:nvSpPr>
        <p:spPr>
          <a:xfrm>
            <a:off x="395640" y="332640"/>
            <a:ext cx="8533080" cy="387774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50000"/>
              </a:lnSpc>
              <a:spcAft>
                <a:spcPts val="1001"/>
              </a:spcAft>
            </a:pPr>
            <a:r>
              <a:rPr lang="en-US" sz="1800" b="1" strike="noStrike" spc="-1" dirty="0">
                <a:solidFill>
                  <a:srgbClr val="000000"/>
                </a:solidFill>
                <a:latin typeface="Times New Roman"/>
                <a:ea typeface="Times New Roman"/>
              </a:rPr>
              <a:t> Word Embedding:</a:t>
            </a:r>
            <a:endParaRPr lang="en-IN" sz="1800" b="0" strike="noStrike" spc="-1" dirty="0">
              <a:latin typeface="Arial"/>
            </a:endParaRPr>
          </a:p>
          <a:p>
            <a:pPr algn="just">
              <a:lnSpc>
                <a:spcPct val="150000"/>
              </a:lnSpc>
              <a:spcAft>
                <a:spcPts val="1001"/>
              </a:spcAft>
            </a:pPr>
            <a:r>
              <a:rPr lang="en-US" sz="1800" b="0" strike="noStrike" spc="-1" dirty="0">
                <a:solidFill>
                  <a:srgbClr val="000000"/>
                </a:solidFill>
                <a:latin typeface="Times New Roman"/>
                <a:ea typeface="Times New Roman"/>
              </a:rPr>
              <a:t>Word embedding represents the density of the word vector. It is a different way to preprocess the data.</a:t>
            </a:r>
          </a:p>
          <a:p>
            <a:pPr algn="just">
              <a:lnSpc>
                <a:spcPct val="150000"/>
              </a:lnSpc>
              <a:spcAft>
                <a:spcPts val="1001"/>
              </a:spcAft>
            </a:pPr>
            <a:r>
              <a:rPr lang="en-US" sz="1800" b="0" strike="noStrike" spc="-1" dirty="0">
                <a:solidFill>
                  <a:srgbClr val="000000"/>
                </a:solidFill>
                <a:latin typeface="Times New Roman"/>
                <a:ea typeface="Times New Roman"/>
              </a:rPr>
              <a:t> This embedding can map semantically similar words. It does not consider the text as a human language but maps the structure of sets of words used in the corpus. </a:t>
            </a:r>
          </a:p>
          <a:p>
            <a:pPr algn="just">
              <a:lnSpc>
                <a:spcPct val="150000"/>
              </a:lnSpc>
              <a:spcAft>
                <a:spcPts val="1001"/>
              </a:spcAft>
            </a:pPr>
            <a:r>
              <a:rPr lang="en-US" sz="1800" b="0" strike="noStrike" spc="-1" dirty="0">
                <a:solidFill>
                  <a:srgbClr val="000000"/>
                </a:solidFill>
                <a:latin typeface="Times New Roman"/>
                <a:ea typeface="Times New Roman"/>
              </a:rPr>
              <a:t>They aim to map words into a geometric space which is called an embedding space. We can use them to make our data a better fit for the </a:t>
            </a:r>
            <a:r>
              <a:rPr lang="en-US" sz="1800" b="0" strike="noStrike" spc="-1" dirty="0" err="1">
                <a:solidFill>
                  <a:srgbClr val="000000"/>
                </a:solidFill>
                <a:latin typeface="Times New Roman"/>
                <a:ea typeface="Times New Roman"/>
              </a:rPr>
              <a:t>TextCNN</a:t>
            </a:r>
            <a:r>
              <a:rPr lang="en-US" sz="1800" b="0" strike="noStrike" spc="-1" dirty="0">
                <a:solidFill>
                  <a:srgbClr val="000000"/>
                </a:solidFill>
                <a:latin typeface="Times New Roman"/>
                <a:ea typeface="Times New Roman"/>
              </a:rPr>
              <a:t> model</a:t>
            </a:r>
            <a:endParaRPr lang="en-IN" sz="1800" b="0" strike="noStrike" spc="-1" dirty="0">
              <a:latin typeface="Arial"/>
            </a:endParaRPr>
          </a:p>
          <a:p>
            <a:pPr algn="just">
              <a:lnSpc>
                <a:spcPct val="150000"/>
              </a:lnSpc>
              <a:spcAft>
                <a:spcPts val="1001"/>
              </a:spcAft>
            </a:pPr>
            <a:r>
              <a:rPr lang="en-IN" sz="1800" b="1" strike="noStrike" spc="-1" dirty="0">
                <a:solidFill>
                  <a:srgbClr val="000000"/>
                </a:solidFill>
                <a:latin typeface="Times New Roman"/>
                <a:ea typeface="Times New Roman"/>
              </a:rPr>
              <a:t> </a:t>
            </a:r>
            <a:endParaRPr lang="en-IN" sz="1800" b="0" strike="noStrike" spc="-1" dirty="0">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304920" y="990720"/>
            <a:ext cx="8075880" cy="571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pPr>
            <a:endParaRPr lang="en-IN" sz="1800" b="0" strike="noStrike" spc="-1">
              <a:latin typeface="Arial"/>
            </a:endParaRPr>
          </a:p>
        </p:txBody>
      </p:sp>
      <p:sp>
        <p:nvSpPr>
          <p:cNvPr id="137" name="CustomShape 2"/>
          <p:cNvSpPr/>
          <p:nvPr/>
        </p:nvSpPr>
        <p:spPr>
          <a:xfrm>
            <a:off x="0" y="380880"/>
            <a:ext cx="8913960" cy="634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50000"/>
              </a:lnSpc>
              <a:spcAft>
                <a:spcPts val="1001"/>
              </a:spcAft>
            </a:pPr>
            <a:r>
              <a:rPr lang="en-IN" sz="1800" b="1" strike="noStrike" spc="-1" dirty="0">
                <a:solidFill>
                  <a:srgbClr val="000000"/>
                </a:solidFill>
                <a:latin typeface="Times New Roman"/>
                <a:ea typeface="Times New Roman"/>
              </a:rPr>
              <a:t> </a:t>
            </a:r>
            <a:r>
              <a:rPr lang="en-US" sz="1800" b="1" strike="noStrike" spc="-1" dirty="0">
                <a:solidFill>
                  <a:srgbClr val="000000"/>
                </a:solidFill>
                <a:latin typeface="Times New Roman"/>
                <a:ea typeface="Times New Roman"/>
              </a:rPr>
              <a:t>Splitting the dataset:</a:t>
            </a:r>
            <a:endParaRPr lang="en-IN" sz="1800" b="0" strike="noStrike" spc="-1" dirty="0">
              <a:latin typeface="Arial"/>
            </a:endParaRPr>
          </a:p>
          <a:p>
            <a:pPr algn="just">
              <a:lnSpc>
                <a:spcPct val="150000"/>
              </a:lnSpc>
              <a:spcAft>
                <a:spcPts val="1001"/>
              </a:spcAft>
            </a:pPr>
            <a:r>
              <a:rPr lang="en-IN" sz="1400" b="0" strike="noStrike" spc="-1" dirty="0">
                <a:solidFill>
                  <a:srgbClr val="000000"/>
                </a:solidFill>
                <a:latin typeface="Times New Roman"/>
                <a:ea typeface="Times New Roman"/>
              </a:rPr>
              <a:t>Split the dataset into train and test. 80% train data and 20% test data.</a:t>
            </a:r>
            <a:endParaRPr lang="en-IN" sz="1400" b="0" strike="noStrike" spc="-1" dirty="0">
              <a:latin typeface="Arial"/>
            </a:endParaRPr>
          </a:p>
          <a:p>
            <a:pPr algn="just">
              <a:lnSpc>
                <a:spcPct val="150000"/>
              </a:lnSpc>
              <a:spcAft>
                <a:spcPts val="1001"/>
              </a:spcAft>
            </a:pPr>
            <a:r>
              <a:rPr lang="en-IN" sz="1800" b="0" strike="noStrike" spc="-1" dirty="0">
                <a:solidFill>
                  <a:srgbClr val="000000"/>
                </a:solidFill>
                <a:latin typeface="Times New Roman"/>
                <a:ea typeface="Times New Roman"/>
              </a:rPr>
              <a:t> </a:t>
            </a:r>
            <a:r>
              <a:rPr lang="en-US" sz="1800" b="1" strike="noStrike" spc="-1" dirty="0">
                <a:solidFill>
                  <a:srgbClr val="000000"/>
                </a:solidFill>
                <a:latin typeface="Times New Roman"/>
                <a:ea typeface="Times New Roman"/>
              </a:rPr>
              <a:t>Building the model:</a:t>
            </a:r>
            <a:endParaRPr lang="en-IN" sz="1800" b="0" strike="noStrike" spc="-1" dirty="0">
              <a:latin typeface="Arial"/>
            </a:endParaRPr>
          </a:p>
          <a:p>
            <a:pPr algn="just">
              <a:lnSpc>
                <a:spcPct val="150000"/>
              </a:lnSpc>
              <a:spcAft>
                <a:spcPts val="1001"/>
              </a:spcAft>
            </a:pPr>
            <a:r>
              <a:rPr lang="en-US" sz="1400" b="0" strike="noStrike" spc="-1" dirty="0">
                <a:solidFill>
                  <a:srgbClr val="000000"/>
                </a:solidFill>
                <a:latin typeface="Times New Roman"/>
                <a:ea typeface="Times New Roman"/>
              </a:rPr>
              <a:t>We use a Convolutional Neural Network (CNN) as they have proven to be successful at document classification problems. A conservative CNN configuration is used with 32 filters (parallel fields for processing words) and a kernel size of 8 with a rectified linear (‘</a:t>
            </a:r>
            <a:r>
              <a:rPr lang="en-US" sz="1400" b="0" strike="noStrike" spc="-1" dirty="0" err="1">
                <a:solidFill>
                  <a:srgbClr val="000000"/>
                </a:solidFill>
                <a:latin typeface="Times New Roman"/>
                <a:ea typeface="Times New Roman"/>
              </a:rPr>
              <a:t>relu</a:t>
            </a:r>
            <a:r>
              <a:rPr lang="en-US" sz="1400" b="0" strike="noStrike" spc="-1" dirty="0">
                <a:solidFill>
                  <a:srgbClr val="000000"/>
                </a:solidFill>
                <a:latin typeface="Times New Roman"/>
                <a:ea typeface="Times New Roman"/>
              </a:rPr>
              <a:t>’) activation function. This is followed by a pooling layer that reduces the output of the convolutional layer by half.</a:t>
            </a:r>
            <a:endParaRPr lang="en-IN" sz="1400" b="0" strike="noStrike" spc="-1" dirty="0">
              <a:latin typeface="Arial"/>
            </a:endParaRPr>
          </a:p>
          <a:p>
            <a:pPr algn="just">
              <a:lnSpc>
                <a:spcPct val="150000"/>
              </a:lnSpc>
              <a:spcAft>
                <a:spcPts val="1001"/>
              </a:spcAft>
              <a:tabLst>
                <a:tab pos="0" algn="l"/>
              </a:tabLst>
            </a:pPr>
            <a:r>
              <a:rPr lang="en-US" sz="1400" b="0" strike="noStrike" spc="-1" dirty="0">
                <a:solidFill>
                  <a:srgbClr val="000000"/>
                </a:solidFill>
                <a:latin typeface="Times New Roman"/>
                <a:ea typeface="Times New Roman"/>
              </a:rPr>
              <a:t>Next, the 2D output from the CNN part of the model is flattened to one long 2D vector to represent the ‘features’ extracted by the CNN. The back-end of the model is a standard Multilayer Perceptron layers to interpret the CNN features. The output layer uses a sigmoid activation function to output a value between 0 and 1 for the negative and positive sentiment in the review. We can see that the Embedding layer expects documents with a length of 547 words as input and encodes each word in the document as a 11element vector. We use a binary cross entropy loss function because the problem we are learning is a binary classification problem. The efficient Adam implementation of stochastic gradient descent is used and we keep track of accuracy in addition to loss during training. The model is trained for 18 epochs, or 8 passes through the training data. The network configuration and training schedule were found with a little trial and error, but are by no means optimal for this problem.</a:t>
            </a:r>
            <a:endParaRPr lang="en-IN" sz="1400" b="0" strike="noStrike" spc="-1" dirty="0">
              <a:latin typeface="Arial"/>
            </a:endParaRPr>
          </a:p>
          <a:p>
            <a:pPr algn="just">
              <a:lnSpc>
                <a:spcPct val="150000"/>
              </a:lnSpc>
              <a:spcAft>
                <a:spcPts val="1001"/>
              </a:spcAft>
              <a:tabLst>
                <a:tab pos="0" algn="l"/>
              </a:tabLst>
            </a:pPr>
            <a:r>
              <a:rPr lang="en-US" sz="1400" b="1" strike="noStrike" spc="-1" dirty="0">
                <a:solidFill>
                  <a:srgbClr val="000000"/>
                </a:solidFill>
                <a:latin typeface="Times New Roman"/>
                <a:ea typeface="Times New Roman"/>
              </a:rPr>
              <a:t> </a:t>
            </a:r>
            <a:endParaRPr lang="en-IN" sz="1400" b="0" strike="noStrike" spc="-1" dirty="0">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338863" y="640751"/>
            <a:ext cx="8466274" cy="462141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algn="just">
              <a:lnSpc>
                <a:spcPct val="150000"/>
              </a:lnSpc>
              <a:tabLst>
                <a:tab pos="0" algn="l"/>
              </a:tabLst>
            </a:pPr>
            <a:r>
              <a:rPr lang="en-US" sz="1800" b="1" strike="noStrike" spc="-1" dirty="0">
                <a:solidFill>
                  <a:srgbClr val="000000"/>
                </a:solidFill>
                <a:latin typeface="Times New Roman"/>
                <a:ea typeface="Times New Roman"/>
              </a:rPr>
              <a:t>Analyze and Prediction:</a:t>
            </a:r>
            <a:endParaRPr lang="en-IN" sz="1800" b="0" strike="noStrike" spc="-1" dirty="0">
              <a:latin typeface="Arial"/>
            </a:endParaRPr>
          </a:p>
          <a:p>
            <a:pPr algn="just">
              <a:lnSpc>
                <a:spcPct val="150000"/>
              </a:lnSpc>
              <a:tabLst>
                <a:tab pos="0" algn="l"/>
              </a:tabLst>
            </a:pPr>
            <a:r>
              <a:rPr lang="en-US" sz="1400" b="0" strike="noStrike" spc="-1" dirty="0">
                <a:solidFill>
                  <a:srgbClr val="000000"/>
                </a:solidFill>
                <a:latin typeface="Times New Roman"/>
                <a:ea typeface="Times New Roman"/>
              </a:rPr>
              <a:t>In the actual dataset, we chose only 1 feature:</a:t>
            </a:r>
            <a:endParaRPr lang="en-IN" sz="1400" b="0" strike="noStrike" spc="-1" dirty="0">
              <a:latin typeface="Arial"/>
            </a:endParaRPr>
          </a:p>
          <a:p>
            <a:pPr algn="just">
              <a:lnSpc>
                <a:spcPct val="150000"/>
              </a:lnSpc>
              <a:tabLst>
                <a:tab pos="0" algn="l"/>
              </a:tabLst>
            </a:pPr>
            <a:r>
              <a:rPr lang="en-US" sz="1400" b="0" strike="noStrike" spc="-1" dirty="0">
                <a:solidFill>
                  <a:srgbClr val="000000"/>
                </a:solidFill>
                <a:latin typeface="Times New Roman"/>
                <a:ea typeface="Times New Roman"/>
              </a:rPr>
              <a:t>          1. text: comment</a:t>
            </a:r>
            <a:endParaRPr lang="en-IN" sz="1400" b="0" strike="noStrike" spc="-1" dirty="0">
              <a:latin typeface="Arial"/>
            </a:endParaRPr>
          </a:p>
          <a:p>
            <a:pPr algn="just">
              <a:lnSpc>
                <a:spcPct val="150000"/>
              </a:lnSpc>
              <a:tabLst>
                <a:tab pos="0" algn="l"/>
              </a:tabLst>
            </a:pPr>
            <a:r>
              <a:rPr lang="en-US" sz="1400" b="0" strike="noStrike" spc="-1" dirty="0">
                <a:solidFill>
                  <a:srgbClr val="000000"/>
                </a:solidFill>
                <a:latin typeface="Times New Roman"/>
                <a:ea typeface="Times New Roman"/>
              </a:rPr>
              <a:t>         2. Labels: Labels </a:t>
            </a:r>
            <a:endParaRPr lang="en-IN" sz="1400" b="0" strike="noStrike" spc="-1" dirty="0">
              <a:latin typeface="Arial"/>
            </a:endParaRPr>
          </a:p>
          <a:p>
            <a:pPr algn="just">
              <a:lnSpc>
                <a:spcPct val="150000"/>
              </a:lnSpc>
              <a:tabLst>
                <a:tab pos="0" algn="l"/>
              </a:tabLst>
            </a:pPr>
            <a:r>
              <a:rPr lang="en-US" sz="1400" b="0" strike="noStrike" spc="-1" dirty="0">
                <a:solidFill>
                  <a:srgbClr val="000000"/>
                </a:solidFill>
                <a:latin typeface="Times New Roman"/>
                <a:ea typeface="Times New Roman"/>
              </a:rPr>
              <a:t>           Fake or real.</a:t>
            </a:r>
            <a:endParaRPr lang="en-IN" sz="1400" b="0" strike="noStrike" spc="-1" dirty="0">
              <a:latin typeface="Arial"/>
            </a:endParaRPr>
          </a:p>
          <a:p>
            <a:pPr algn="just">
              <a:lnSpc>
                <a:spcPct val="150000"/>
              </a:lnSpc>
              <a:tabLst>
                <a:tab pos="0" algn="l"/>
              </a:tabLst>
            </a:pPr>
            <a:endParaRPr lang="en-IN" sz="1400" b="0" strike="noStrike" spc="-1" dirty="0">
              <a:latin typeface="Arial"/>
            </a:endParaRPr>
          </a:p>
          <a:p>
            <a:pPr algn="just">
              <a:lnSpc>
                <a:spcPct val="150000"/>
              </a:lnSpc>
              <a:tabLst>
                <a:tab pos="0" algn="l"/>
              </a:tabLst>
            </a:pPr>
            <a:r>
              <a:rPr lang="en-US" sz="1800" b="1" strike="noStrike" spc="-1" dirty="0">
                <a:solidFill>
                  <a:srgbClr val="000000"/>
                </a:solidFill>
                <a:latin typeface="Times New Roman"/>
                <a:ea typeface="Times New Roman"/>
              </a:rPr>
              <a:t>Apply the model and plot the graphs for accuracy and loss:</a:t>
            </a:r>
            <a:endParaRPr lang="en-IN" sz="1800" b="0" strike="noStrike" spc="-1" dirty="0">
              <a:latin typeface="Arial"/>
            </a:endParaRPr>
          </a:p>
          <a:p>
            <a:pPr algn="just">
              <a:lnSpc>
                <a:spcPct val="150000"/>
              </a:lnSpc>
              <a:tabLst>
                <a:tab pos="0" algn="l"/>
              </a:tabLst>
            </a:pPr>
            <a:endParaRPr lang="en-IN" sz="1800" b="0" strike="noStrike" spc="-1" dirty="0">
              <a:latin typeface="Arial"/>
            </a:endParaRPr>
          </a:p>
          <a:p>
            <a:pPr algn="just">
              <a:lnSpc>
                <a:spcPct val="150000"/>
              </a:lnSpc>
              <a:tabLst>
                <a:tab pos="0" algn="l"/>
              </a:tabLst>
            </a:pPr>
            <a:r>
              <a:rPr lang="en-US" sz="1400" b="0" strike="noStrike" spc="-1" dirty="0">
                <a:solidFill>
                  <a:srgbClr val="000000"/>
                </a:solidFill>
                <a:latin typeface="Times New Roman"/>
                <a:ea typeface="Times New Roman"/>
              </a:rPr>
              <a:t>We will compile the model and apply it using fit function. The batch size will be 32. Then we will plot the graphs for accuracy and loss. We got average validation accuracy of 99.6% and average training accuracy of 93.3%.</a:t>
            </a:r>
            <a:r>
              <a:rPr lang="en-US" sz="1400" b="1" strike="noStrike" spc="-1" dirty="0">
                <a:solidFill>
                  <a:srgbClr val="000000"/>
                </a:solidFill>
                <a:latin typeface="Times New Roman"/>
                <a:ea typeface="Times New Roman"/>
              </a:rPr>
              <a:t> </a:t>
            </a:r>
          </a:p>
          <a:p>
            <a:pPr algn="just">
              <a:lnSpc>
                <a:spcPct val="150000"/>
              </a:lnSpc>
              <a:tabLst>
                <a:tab pos="0" algn="l"/>
              </a:tabLst>
            </a:pPr>
            <a:r>
              <a:rPr lang="en-US" b="1" spc="-1" dirty="0">
                <a:solidFill>
                  <a:srgbClr val="000000"/>
                </a:solidFill>
                <a:latin typeface="Times New Roman"/>
                <a:ea typeface="Times New Roman"/>
              </a:rPr>
              <a:t>Accuracy on test set:</a:t>
            </a:r>
            <a:endParaRPr lang="en-IN" spc="-1" dirty="0"/>
          </a:p>
          <a:p>
            <a:pPr algn="just">
              <a:lnSpc>
                <a:spcPct val="150000"/>
              </a:lnSpc>
              <a:tabLst>
                <a:tab pos="0" algn="l"/>
              </a:tabLst>
            </a:pPr>
            <a:r>
              <a:rPr lang="en-US" sz="1400" b="0" strike="noStrike" spc="-1" dirty="0">
                <a:solidFill>
                  <a:srgbClr val="000000"/>
                </a:solidFill>
                <a:latin typeface="Times New Roman"/>
                <a:ea typeface="Times New Roman"/>
              </a:rPr>
              <a:t>We got an accuracy of 93.7% on test set</a:t>
            </a:r>
            <a:endParaRPr lang="en-IN" sz="1400" spc="-1" dirty="0"/>
          </a:p>
          <a:p>
            <a:pPr algn="just">
              <a:lnSpc>
                <a:spcPct val="150000"/>
              </a:lnSpc>
              <a:tabLst>
                <a:tab pos="0" algn="l"/>
              </a:tabLst>
            </a:pPr>
            <a:endParaRPr lang="en-IN" sz="1400" b="0" strike="noStrike" spc="-1" dirty="0">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CustomShape 1"/>
          <p:cNvSpPr/>
          <p:nvPr/>
        </p:nvSpPr>
        <p:spPr>
          <a:xfrm>
            <a:off x="305640" y="500040"/>
            <a:ext cx="8530920" cy="48812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nSpc>
                <a:spcPct val="115000"/>
              </a:lnSpc>
              <a:spcAft>
                <a:spcPts val="1001"/>
              </a:spcAft>
            </a:pPr>
            <a:r>
              <a:rPr lang="en-US" sz="1800" b="1" strike="noStrike" spc="-1">
                <a:solidFill>
                  <a:srgbClr val="000000"/>
                </a:solidFill>
                <a:latin typeface="Times New Roman"/>
                <a:ea typeface="Times New Roman"/>
              </a:rPr>
              <a:t>2.3 TECHNIQUE USED OR ALGORITHM USED</a:t>
            </a:r>
            <a:endParaRPr lang="en-IN" sz="1800" b="0" strike="noStrike" spc="-1">
              <a:latin typeface="Arial"/>
            </a:endParaRPr>
          </a:p>
          <a:p>
            <a:pPr algn="just">
              <a:lnSpc>
                <a:spcPct val="150000"/>
              </a:lnSpc>
              <a:spcAft>
                <a:spcPts val="1001"/>
              </a:spcAft>
              <a:tabLst>
                <a:tab pos="4329360" algn="l"/>
              </a:tabLst>
            </a:pPr>
            <a:r>
              <a:rPr lang="en-US" sz="1800" b="1" strike="noStrike" spc="-1">
                <a:solidFill>
                  <a:srgbClr val="000000"/>
                </a:solidFill>
                <a:latin typeface="Times New Roman"/>
                <a:ea typeface="Times New Roman"/>
              </a:rPr>
              <a:t>PROPOSED TECHNIQUE:</a:t>
            </a:r>
            <a:endParaRPr lang="en-IN" sz="1800" b="0" strike="noStrike" spc="-1">
              <a:latin typeface="Arial"/>
            </a:endParaRPr>
          </a:p>
          <a:p>
            <a:pPr algn="just">
              <a:lnSpc>
                <a:spcPct val="150000"/>
              </a:lnSpc>
              <a:spcAft>
                <a:spcPts val="1001"/>
              </a:spcAft>
              <a:tabLst>
                <a:tab pos="4329360" algn="l"/>
              </a:tabLst>
            </a:pPr>
            <a:endParaRPr lang="en-IN" sz="1800" b="0" strike="noStrike" spc="-1">
              <a:latin typeface="Arial"/>
            </a:endParaRPr>
          </a:p>
          <a:p>
            <a:pPr algn="just">
              <a:lnSpc>
                <a:spcPct val="150000"/>
              </a:lnSpc>
              <a:spcAft>
                <a:spcPts val="1001"/>
              </a:spcAft>
              <a:tabLst>
                <a:tab pos="4329360" algn="l"/>
              </a:tabLst>
            </a:pPr>
            <a:r>
              <a:rPr lang="en-US" sz="1800" b="1" strike="noStrike" spc="-1">
                <a:solidFill>
                  <a:srgbClr val="000000"/>
                </a:solidFill>
                <a:latin typeface="Times New Roman"/>
                <a:ea typeface="Times New Roman"/>
              </a:rPr>
              <a:t>WELFake Model</a:t>
            </a:r>
            <a:endParaRPr lang="en-IN" sz="1800" b="0" strike="noStrike" spc="-1">
              <a:latin typeface="Arial"/>
            </a:endParaRPr>
          </a:p>
          <a:p>
            <a:pPr marL="343080" indent="-341640" algn="just">
              <a:lnSpc>
                <a:spcPct val="150000"/>
              </a:lnSpc>
              <a:buClr>
                <a:srgbClr val="000000"/>
              </a:buClr>
              <a:buFont typeface="Wingdings" charset="2"/>
              <a:buChar char=""/>
              <a:tabLst>
                <a:tab pos="4329360" algn="l"/>
              </a:tabLst>
            </a:pPr>
            <a:r>
              <a:rPr lang="en-US" sz="1800" b="0" strike="noStrike" spc="-1">
                <a:solidFill>
                  <a:srgbClr val="000000"/>
                </a:solidFill>
                <a:latin typeface="Times New Roman"/>
                <a:ea typeface="Times New Roman"/>
              </a:rPr>
              <a:t>In this the WELFake model for fake news detection divided into four phases, Data set preparation involves the collection and preprocessing of the data in a proper format, as a fundamental task of any ML model. </a:t>
            </a:r>
            <a:endParaRPr lang="en-IN" sz="1800" b="0" strike="noStrike" spc="-1">
              <a:latin typeface="Arial"/>
            </a:endParaRPr>
          </a:p>
          <a:p>
            <a:pPr marL="343080" indent="-341640" algn="just">
              <a:lnSpc>
                <a:spcPct val="150000"/>
              </a:lnSpc>
              <a:buClr>
                <a:srgbClr val="000000"/>
              </a:buClr>
              <a:buFont typeface="Wingdings" charset="2"/>
              <a:buChar char=""/>
              <a:tabLst>
                <a:tab pos="4329360" algn="l"/>
              </a:tabLst>
            </a:pPr>
            <a:r>
              <a:rPr lang="en-US" sz="1800" b="0" strike="noStrike" spc="-1">
                <a:solidFill>
                  <a:srgbClr val="000000"/>
                </a:solidFill>
                <a:latin typeface="Times New Roman"/>
                <a:ea typeface="Times New Roman"/>
              </a:rPr>
              <a:t>Feature engineering involves linguistic feature extraction and selection. </a:t>
            </a:r>
            <a:endParaRPr lang="en-IN" sz="1800" b="0" strike="noStrike" spc="-1">
              <a:latin typeface="Arial"/>
            </a:endParaRPr>
          </a:p>
          <a:p>
            <a:pPr marL="343080" indent="-341640" algn="just">
              <a:lnSpc>
                <a:spcPct val="150000"/>
              </a:lnSpc>
              <a:spcAft>
                <a:spcPts val="1001"/>
              </a:spcAft>
              <a:buClr>
                <a:srgbClr val="000000"/>
              </a:buClr>
              <a:buFont typeface="Wingdings" charset="2"/>
              <a:buChar char=""/>
              <a:tabLst>
                <a:tab pos="4329360" algn="l"/>
              </a:tabLst>
            </a:pPr>
            <a:r>
              <a:rPr lang="en-US" sz="1800" b="0" strike="noStrike" spc="-1">
                <a:solidFill>
                  <a:srgbClr val="000000"/>
                </a:solidFill>
                <a:latin typeface="Times New Roman"/>
                <a:ea typeface="Times New Roman"/>
              </a:rPr>
              <a:t>WE identifies the most appropriate technique connected with the LFS. </a:t>
            </a:r>
            <a:endParaRPr lang="en-IN" sz="1800" b="0" strike="noStrike" spc="-1">
              <a:latin typeface="Arial"/>
            </a:endParaRPr>
          </a:p>
          <a:p>
            <a:pPr>
              <a:lnSpc>
                <a:spcPct val="100000"/>
              </a:lnSpc>
              <a:tabLst>
                <a:tab pos="4329360" algn="l"/>
              </a:tabLst>
            </a:pPr>
            <a:r>
              <a:rPr lang="en-US" sz="1800" b="0" strike="noStrike" spc="-1">
                <a:solidFill>
                  <a:srgbClr val="000000"/>
                </a:solidFill>
                <a:latin typeface="Times New Roman"/>
                <a:ea typeface="Times New Roman"/>
              </a:rPr>
              <a:t>Fake news detection tunes the model parameters and applies a hard voting classifier for better accuracy.</a:t>
            </a:r>
            <a:endParaRPr lang="en-IN" sz="18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ustomShape 1"/>
          <p:cNvSpPr/>
          <p:nvPr/>
        </p:nvSpPr>
        <p:spPr>
          <a:xfrm>
            <a:off x="304920" y="0"/>
            <a:ext cx="8533080" cy="5814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50000"/>
              </a:lnSpc>
              <a:tabLst>
                <a:tab pos="0" algn="l"/>
              </a:tabLst>
            </a:pPr>
            <a:r>
              <a:rPr lang="en-US" sz="1800" b="1" strike="noStrike" spc="-1">
                <a:solidFill>
                  <a:srgbClr val="000000"/>
                </a:solidFill>
                <a:latin typeface="Times New Roman"/>
                <a:ea typeface="Times New Roman"/>
              </a:rPr>
              <a:t>CHAPTER 5</a:t>
            </a:r>
            <a:endParaRPr lang="en-IN" sz="1800" b="0" strike="noStrike" spc="-1">
              <a:latin typeface="Arial"/>
            </a:endParaRPr>
          </a:p>
          <a:p>
            <a:pPr algn="ctr">
              <a:lnSpc>
                <a:spcPct val="150000"/>
              </a:lnSpc>
              <a:tabLst>
                <a:tab pos="0" algn="l"/>
              </a:tabLst>
            </a:pPr>
            <a:r>
              <a:rPr lang="en-US" sz="1400" b="1" strike="noStrike" spc="-1">
                <a:solidFill>
                  <a:srgbClr val="000000"/>
                </a:solidFill>
                <a:latin typeface="Times New Roman"/>
                <a:ea typeface="Times New Roman"/>
              </a:rPr>
              <a:t>DEVELOPMENT TOOLS</a:t>
            </a:r>
            <a:endParaRPr lang="en-IN" sz="1400" b="0" strike="noStrike" spc="-1">
              <a:latin typeface="Arial"/>
            </a:endParaRPr>
          </a:p>
          <a:p>
            <a:pPr algn="just">
              <a:lnSpc>
                <a:spcPct val="150000"/>
              </a:lnSpc>
              <a:spcAft>
                <a:spcPts val="1001"/>
              </a:spcAft>
              <a:tabLst>
                <a:tab pos="0" algn="l"/>
              </a:tabLst>
            </a:pPr>
            <a:r>
              <a:rPr lang="en-US" sz="1400" b="1" strike="noStrike" spc="-1">
                <a:solidFill>
                  <a:srgbClr val="000000"/>
                </a:solidFill>
                <a:latin typeface="Times New Roman"/>
                <a:ea typeface="Times New Roman"/>
              </a:rPr>
              <a:t>Python</a:t>
            </a:r>
            <a:endParaRPr lang="en-IN" sz="1400" b="0" strike="noStrike" spc="-1">
              <a:latin typeface="Arial"/>
            </a:endParaRPr>
          </a:p>
          <a:p>
            <a:pPr algn="just">
              <a:lnSpc>
                <a:spcPct val="150000"/>
              </a:lnSpc>
              <a:tabLst>
                <a:tab pos="0" algn="l"/>
              </a:tabLst>
            </a:pPr>
            <a:r>
              <a:rPr lang="en-US" sz="1400" b="0" strike="noStrike" spc="-1">
                <a:solidFill>
                  <a:srgbClr val="000000"/>
                </a:solidFill>
                <a:latin typeface="Times New Roman"/>
                <a:ea typeface="Times New Roman"/>
              </a:rPr>
              <a:t>Python is a high-level, interpreted, interactive and object-oriented scripting language. Python is designed to be highly readable. It uses English keywords frequently where as other languages use punctuation, and it has fewer syntactical constructions than other languages.</a:t>
            </a:r>
            <a:endParaRPr lang="en-IN" sz="1400" b="0" strike="noStrike" spc="-1">
              <a:latin typeface="Arial"/>
            </a:endParaRPr>
          </a:p>
          <a:p>
            <a:pPr algn="just">
              <a:lnSpc>
                <a:spcPct val="150000"/>
              </a:lnSpc>
              <a:tabLst>
                <a:tab pos="0" algn="l"/>
              </a:tabLst>
            </a:pPr>
            <a:endParaRPr lang="en-IN" sz="1400" b="0" strike="noStrike" spc="-1">
              <a:latin typeface="Arial"/>
            </a:endParaRPr>
          </a:p>
          <a:p>
            <a:pPr algn="just">
              <a:lnSpc>
                <a:spcPct val="150000"/>
              </a:lnSpc>
              <a:tabLst>
                <a:tab pos="0" algn="l"/>
              </a:tabLst>
            </a:pPr>
            <a:endParaRPr lang="en-IN" sz="1400" b="0" strike="noStrike" spc="-1">
              <a:latin typeface="Arial"/>
            </a:endParaRPr>
          </a:p>
          <a:p>
            <a:pPr algn="just">
              <a:lnSpc>
                <a:spcPct val="150000"/>
              </a:lnSpc>
              <a:tabLst>
                <a:tab pos="0" algn="l"/>
              </a:tabLst>
            </a:pPr>
            <a:endParaRPr lang="en-IN" sz="1400" b="0" strike="noStrike" spc="-1">
              <a:latin typeface="Arial"/>
            </a:endParaRPr>
          </a:p>
          <a:p>
            <a:pPr marL="30600" algn="just">
              <a:lnSpc>
                <a:spcPct val="150000"/>
              </a:lnSpc>
              <a:spcBef>
                <a:spcPts val="499"/>
              </a:spcBef>
              <a:spcAft>
                <a:spcPts val="720"/>
              </a:spcAft>
              <a:tabLst>
                <a:tab pos="0" algn="l"/>
              </a:tabLst>
            </a:pPr>
            <a:endParaRPr lang="en-IN" sz="1400" b="0" strike="noStrike" spc="-1">
              <a:latin typeface="Arial"/>
            </a:endParaRPr>
          </a:p>
          <a:p>
            <a:pPr marL="30600" algn="just">
              <a:lnSpc>
                <a:spcPct val="150000"/>
              </a:lnSpc>
              <a:tabLst>
                <a:tab pos="588600" algn="l"/>
              </a:tabLst>
            </a:pPr>
            <a:r>
              <a:rPr lang="en-US" sz="1400" b="1" strike="noStrike" spc="-1">
                <a:solidFill>
                  <a:srgbClr val="000000"/>
                </a:solidFill>
                <a:latin typeface="Times New Roman"/>
                <a:ea typeface="Times New Roman"/>
              </a:rPr>
              <a:t>Libraries used in python:</a:t>
            </a:r>
            <a:endParaRPr lang="en-IN" sz="1400" b="0" strike="noStrike" spc="-1">
              <a:latin typeface="Arial"/>
            </a:endParaRPr>
          </a:p>
          <a:p>
            <a:pPr marL="30600" algn="just">
              <a:lnSpc>
                <a:spcPct val="150000"/>
              </a:lnSpc>
              <a:spcAft>
                <a:spcPts val="300"/>
              </a:spcAft>
              <a:tabLst>
                <a:tab pos="588600" algn="l"/>
              </a:tabLst>
            </a:pPr>
            <a:r>
              <a:rPr lang="en-US" sz="1400" b="0" strike="noStrike" spc="-1" err="1">
                <a:solidFill>
                  <a:srgbClr val="222222"/>
                </a:solidFill>
                <a:latin typeface="Times New Roman"/>
                <a:ea typeface="Times New Roman"/>
              </a:rPr>
              <a:t>numpy</a:t>
            </a:r>
            <a:r>
              <a:rPr lang="en-US" sz="1400" b="0" strike="noStrike" spc="-1">
                <a:solidFill>
                  <a:srgbClr val="222222"/>
                </a:solidFill>
                <a:latin typeface="Times New Roman"/>
                <a:ea typeface="Times New Roman"/>
              </a:rPr>
              <a:t> - mainly useful for its N-dimensional array objects.</a:t>
            </a:r>
            <a:endParaRPr lang="en-IN" sz="1400" b="0" strike="noStrike" spc="-1">
              <a:latin typeface="Arial"/>
            </a:endParaRPr>
          </a:p>
          <a:p>
            <a:pPr marL="30600" algn="just">
              <a:lnSpc>
                <a:spcPct val="150000"/>
              </a:lnSpc>
              <a:spcAft>
                <a:spcPts val="300"/>
              </a:spcAft>
              <a:tabLst>
                <a:tab pos="588600" algn="l"/>
              </a:tabLst>
            </a:pPr>
            <a:r>
              <a:rPr lang="en-US" sz="1400" b="0" strike="noStrike" spc="-1">
                <a:solidFill>
                  <a:srgbClr val="222222"/>
                </a:solidFill>
                <a:latin typeface="Times New Roman"/>
                <a:ea typeface="Times New Roman"/>
              </a:rPr>
              <a:t>pandas - Python data analysis library, including structures such as </a:t>
            </a:r>
            <a:r>
              <a:rPr lang="en-US" sz="1400" b="0" strike="noStrike" spc="-1" err="1">
                <a:solidFill>
                  <a:srgbClr val="222222"/>
                </a:solidFill>
                <a:latin typeface="Times New Roman"/>
                <a:ea typeface="Times New Roman"/>
              </a:rPr>
              <a:t>dataframes</a:t>
            </a:r>
            <a:r>
              <a:rPr lang="en-US" sz="1400" b="0" strike="noStrike" spc="-1">
                <a:solidFill>
                  <a:srgbClr val="222222"/>
                </a:solidFill>
                <a:latin typeface="Times New Roman"/>
                <a:ea typeface="Times New Roman"/>
              </a:rPr>
              <a:t>.</a:t>
            </a:r>
            <a:endParaRPr lang="en-IN" sz="1400" b="0" strike="noStrike" spc="-1">
              <a:latin typeface="Arial"/>
            </a:endParaRPr>
          </a:p>
          <a:p>
            <a:pPr marL="30600" algn="just">
              <a:lnSpc>
                <a:spcPct val="150000"/>
              </a:lnSpc>
              <a:spcAft>
                <a:spcPts val="300"/>
              </a:spcAft>
              <a:tabLst>
                <a:tab pos="588600" algn="l"/>
              </a:tabLst>
            </a:pPr>
            <a:r>
              <a:rPr lang="en-US" sz="1400" b="0" strike="noStrike" spc="-1">
                <a:solidFill>
                  <a:srgbClr val="222222"/>
                </a:solidFill>
                <a:latin typeface="Times New Roman"/>
                <a:ea typeface="Times New Roman"/>
              </a:rPr>
              <a:t>matplotlib - 2D plotting library producing publication quality figures.</a:t>
            </a:r>
            <a:endParaRPr lang="en-IN" sz="1400" b="0" strike="noStrike" spc="-1">
              <a:latin typeface="Arial"/>
            </a:endParaRPr>
          </a:p>
          <a:p>
            <a:pPr marL="30600" algn="just">
              <a:lnSpc>
                <a:spcPct val="150000"/>
              </a:lnSpc>
              <a:spcAft>
                <a:spcPts val="720"/>
              </a:spcAft>
              <a:tabLst>
                <a:tab pos="588600" algn="l"/>
              </a:tabLst>
            </a:pPr>
            <a:r>
              <a:rPr lang="en-US" sz="1400" b="0" strike="noStrike" spc="-1">
                <a:solidFill>
                  <a:srgbClr val="222222"/>
                </a:solidFill>
                <a:latin typeface="Times New Roman"/>
                <a:ea typeface="Times New Roman"/>
              </a:rPr>
              <a:t>scikit-learn - the machine learning algorithms used for data analysis and data mining tasks.</a:t>
            </a:r>
            <a:endParaRPr lang="en-IN" sz="1400" b="0" strike="noStrike" spc="-1">
              <a:latin typeface="Arial"/>
            </a:endParaRPr>
          </a:p>
          <a:p>
            <a:pPr marL="30600" algn="just">
              <a:lnSpc>
                <a:spcPct val="150000"/>
              </a:lnSpc>
              <a:spcBef>
                <a:spcPts val="241"/>
              </a:spcBef>
              <a:spcAft>
                <a:spcPts val="241"/>
              </a:spcAft>
              <a:tabLst>
                <a:tab pos="0" algn="l"/>
              </a:tabLst>
            </a:pPr>
            <a:r>
              <a:rPr lang="en-US" sz="1400" b="0" strike="noStrike" spc="-1">
                <a:solidFill>
                  <a:srgbClr val="000000"/>
                </a:solidFill>
                <a:latin typeface="Times New Roman"/>
                <a:ea typeface="Times New Roman"/>
              </a:rPr>
              <a:t>.</a:t>
            </a:r>
            <a:endParaRPr lang="en-IN" sz="1400" b="0" strike="noStrike" spc="-1">
              <a:latin typeface="Arial"/>
            </a:endParaRPr>
          </a:p>
        </p:txBody>
      </p:sp>
      <p:pic>
        <p:nvPicPr>
          <p:cNvPr id="164" name="Picture 1_0"/>
          <p:cNvPicPr/>
          <p:nvPr/>
        </p:nvPicPr>
        <p:blipFill>
          <a:blip r:embed="rId2"/>
          <a:stretch/>
        </p:blipFill>
        <p:spPr>
          <a:xfrm>
            <a:off x="1224000" y="2225160"/>
            <a:ext cx="4103280" cy="130176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1"/>
          <p:cNvSpPr/>
          <p:nvPr/>
        </p:nvSpPr>
        <p:spPr>
          <a:xfrm>
            <a:off x="340920" y="744840"/>
            <a:ext cx="8609040" cy="31957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50000"/>
              </a:lnSpc>
              <a:tabLst>
                <a:tab pos="0" algn="l"/>
              </a:tabLst>
            </a:pPr>
            <a:r>
              <a:rPr lang="en-US" sz="1800" b="1" strike="noStrike" spc="-1">
                <a:solidFill>
                  <a:srgbClr val="000000"/>
                </a:solidFill>
                <a:latin typeface="Times New Roman"/>
                <a:ea typeface="Times New Roman"/>
              </a:rPr>
              <a:t>CHAPTER 4</a:t>
            </a:r>
            <a:endParaRPr lang="en-IN" sz="1800" b="0" strike="noStrike" spc="-1">
              <a:latin typeface="Arial"/>
            </a:endParaRPr>
          </a:p>
          <a:p>
            <a:pPr algn="ctr">
              <a:lnSpc>
                <a:spcPct val="150000"/>
              </a:lnSpc>
              <a:tabLst>
                <a:tab pos="0" algn="l"/>
              </a:tabLst>
            </a:pPr>
            <a:r>
              <a:rPr lang="en-US" sz="1800" b="1" strike="noStrike" spc="-1">
                <a:solidFill>
                  <a:srgbClr val="000000"/>
                </a:solidFill>
                <a:latin typeface="Times New Roman"/>
                <a:ea typeface="Times New Roman"/>
              </a:rPr>
              <a:t>DESIGN ENGINEERING</a:t>
            </a:r>
            <a:endParaRPr lang="en-IN" sz="1800" b="0" strike="noStrike" spc="-1">
              <a:latin typeface="Arial"/>
            </a:endParaRPr>
          </a:p>
          <a:p>
            <a:pPr>
              <a:lnSpc>
                <a:spcPct val="150000"/>
              </a:lnSpc>
              <a:tabLst>
                <a:tab pos="0" algn="l"/>
              </a:tabLst>
            </a:pPr>
            <a:r>
              <a:rPr lang="en-US" sz="1600" b="1" strike="noStrike" spc="-1">
                <a:solidFill>
                  <a:srgbClr val="000000"/>
                </a:solidFill>
                <a:latin typeface="Times New Roman"/>
                <a:ea typeface="Times New Roman"/>
              </a:rPr>
              <a:t>4.1 GENERAL</a:t>
            </a:r>
            <a:endParaRPr lang="en-IN" sz="1600" b="0" strike="noStrike" spc="-1">
              <a:latin typeface="Arial"/>
            </a:endParaRPr>
          </a:p>
          <a:p>
            <a:pPr algn="just">
              <a:lnSpc>
                <a:spcPct val="150000"/>
              </a:lnSpc>
              <a:tabLst>
                <a:tab pos="0" algn="l"/>
              </a:tabLst>
            </a:pPr>
            <a:r>
              <a:rPr lang="en-US" sz="1400" b="0" strike="noStrike" spc="-1">
                <a:solidFill>
                  <a:srgbClr val="000000"/>
                </a:solidFill>
                <a:latin typeface="Times New Roman"/>
                <a:ea typeface="Times New Roman"/>
              </a:rPr>
              <a:t>Design Engineering deals with the various UML [Unified Modeling language] diagrams for the  implementation of project.</a:t>
            </a:r>
            <a:endParaRPr lang="en-IN" sz="1400" b="0" strike="noStrike" spc="-1">
              <a:latin typeface="Arial"/>
            </a:endParaRPr>
          </a:p>
          <a:p>
            <a:pPr algn="just">
              <a:lnSpc>
                <a:spcPct val="150000"/>
              </a:lnSpc>
              <a:tabLst>
                <a:tab pos="0" algn="l"/>
              </a:tabLst>
            </a:pPr>
            <a:r>
              <a:rPr lang="en-US" sz="1400" b="0" strike="noStrike" spc="-1">
                <a:solidFill>
                  <a:srgbClr val="000000"/>
                </a:solidFill>
                <a:latin typeface="Times New Roman"/>
                <a:ea typeface="Times New Roman"/>
              </a:rPr>
              <a:t> Design is a meaningful engineering representation of a thing that is to be built. </a:t>
            </a:r>
            <a:endParaRPr lang="en-IN" sz="1400" b="0" strike="noStrike" spc="-1">
              <a:latin typeface="Arial"/>
            </a:endParaRPr>
          </a:p>
          <a:p>
            <a:pPr algn="just">
              <a:lnSpc>
                <a:spcPct val="150000"/>
              </a:lnSpc>
              <a:tabLst>
                <a:tab pos="0" algn="l"/>
              </a:tabLst>
            </a:pPr>
            <a:r>
              <a:rPr lang="en-US" sz="1400" b="0" strike="noStrike" spc="-1">
                <a:solidFill>
                  <a:srgbClr val="000000"/>
                </a:solidFill>
                <a:latin typeface="Times New Roman"/>
                <a:ea typeface="Times New Roman"/>
              </a:rPr>
              <a:t>Software design is a process through which the requirements are translated into representation of the software.           Design is the place where quality is rendered in software engineering.</a:t>
            </a:r>
            <a:endParaRPr lang="en-IN" sz="1400" b="0" strike="noStrike" spc="-1">
              <a:latin typeface="Arial"/>
            </a:endParaRPr>
          </a:p>
          <a:p>
            <a:pPr algn="just">
              <a:lnSpc>
                <a:spcPct val="150000"/>
              </a:lnSpc>
              <a:tabLst>
                <a:tab pos="0" algn="l"/>
              </a:tabLst>
            </a:pPr>
            <a:r>
              <a:rPr lang="en-US" sz="1400" b="0" strike="noStrike" spc="-1">
                <a:solidFill>
                  <a:srgbClr val="000000"/>
                </a:solidFill>
                <a:latin typeface="Times New Roman"/>
                <a:ea typeface="Times New Roman"/>
              </a:rPr>
              <a:t> Design is the means to accurately translate customer requirements into finished product.</a:t>
            </a:r>
            <a:endParaRPr lang="en-IN" sz="14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380880" y="271800"/>
            <a:ext cx="2665440" cy="8193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nSpc>
                <a:spcPct val="100000"/>
              </a:lnSpc>
              <a:tabLst>
                <a:tab pos="0" algn="l"/>
              </a:tabLst>
            </a:pPr>
            <a:r>
              <a:rPr lang="en-US" sz="1600" b="1" u="sng" strike="noStrike" spc="-1">
                <a:solidFill>
                  <a:srgbClr val="000000"/>
                </a:solidFill>
                <a:uFillTx/>
                <a:latin typeface="Arial"/>
                <a:ea typeface="Calibri"/>
              </a:rPr>
              <a:t>4.2 Uml Diagrams</a:t>
            </a:r>
            <a:endParaRPr lang="en-IN" sz="1600" b="0" strike="noStrike" spc="-1">
              <a:latin typeface="Arial"/>
            </a:endParaRPr>
          </a:p>
          <a:p>
            <a:pPr>
              <a:lnSpc>
                <a:spcPct val="100000"/>
              </a:lnSpc>
              <a:tabLst>
                <a:tab pos="0" algn="l"/>
              </a:tabLst>
            </a:pPr>
            <a:endParaRPr lang="en-IN" sz="1600" b="0" strike="noStrike" spc="-1">
              <a:latin typeface="Arial"/>
            </a:endParaRPr>
          </a:p>
          <a:p>
            <a:pPr>
              <a:lnSpc>
                <a:spcPct val="100000"/>
              </a:lnSpc>
              <a:tabLst>
                <a:tab pos="0" algn="l"/>
              </a:tabLst>
            </a:pPr>
            <a:r>
              <a:rPr lang="en-US" sz="1600" b="1" strike="noStrike" spc="-1">
                <a:solidFill>
                  <a:srgbClr val="000000"/>
                </a:solidFill>
                <a:latin typeface="Arial"/>
                <a:ea typeface="Calibri"/>
              </a:rPr>
              <a:t>4.2.1 Use Case Diagram</a:t>
            </a:r>
            <a:endParaRPr lang="en-IN" sz="1600" b="0" strike="noStrike" spc="-1">
              <a:latin typeface="Arial"/>
            </a:endParaRPr>
          </a:p>
        </p:txBody>
      </p:sp>
      <p:pic>
        <p:nvPicPr>
          <p:cNvPr id="144" name="Picture 4"/>
          <p:cNvPicPr/>
          <p:nvPr/>
        </p:nvPicPr>
        <p:blipFill>
          <a:blip r:embed="rId3"/>
          <a:stretch/>
        </p:blipFill>
        <p:spPr>
          <a:xfrm>
            <a:off x="3079800" y="1330560"/>
            <a:ext cx="2982960" cy="4195440"/>
          </a:xfrm>
          <a:prstGeom prst="rect">
            <a:avLst/>
          </a:prstGeom>
          <a:ln w="936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ustomShape 1"/>
          <p:cNvSpPr/>
          <p:nvPr/>
        </p:nvSpPr>
        <p:spPr>
          <a:xfrm>
            <a:off x="332280" y="457200"/>
            <a:ext cx="27475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4.2.2 Class Diagram</a:t>
            </a:r>
            <a:endParaRPr lang="en-IN" sz="1800" b="0" strike="noStrike" spc="-1">
              <a:latin typeface="Arial"/>
            </a:endParaRPr>
          </a:p>
        </p:txBody>
      </p:sp>
      <p:pic>
        <p:nvPicPr>
          <p:cNvPr id="146" name="Picture 5"/>
          <p:cNvPicPr/>
          <p:nvPr/>
        </p:nvPicPr>
        <p:blipFill>
          <a:blip r:embed="rId3"/>
          <a:stretch/>
        </p:blipFill>
        <p:spPr>
          <a:xfrm>
            <a:off x="1832760" y="1755360"/>
            <a:ext cx="5477400" cy="3345480"/>
          </a:xfrm>
          <a:prstGeom prst="rect">
            <a:avLst/>
          </a:prstGeom>
          <a:ln w="936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ustomShape 1"/>
          <p:cNvSpPr/>
          <p:nvPr/>
        </p:nvSpPr>
        <p:spPr>
          <a:xfrm>
            <a:off x="-117720" y="380880"/>
            <a:ext cx="333288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4.2.4 Sequence Diagram</a:t>
            </a:r>
            <a:endParaRPr lang="en-IN" sz="1800" b="0" strike="noStrike" spc="-1">
              <a:latin typeface="Arial"/>
            </a:endParaRPr>
          </a:p>
        </p:txBody>
      </p:sp>
      <p:pic>
        <p:nvPicPr>
          <p:cNvPr id="148" name="Picture 3"/>
          <p:cNvPicPr/>
          <p:nvPr/>
        </p:nvPicPr>
        <p:blipFill>
          <a:blip r:embed="rId3"/>
          <a:stretch/>
        </p:blipFill>
        <p:spPr>
          <a:xfrm>
            <a:off x="937080" y="1412640"/>
            <a:ext cx="6605280" cy="3663360"/>
          </a:xfrm>
          <a:prstGeom prst="rect">
            <a:avLst/>
          </a:prstGeom>
          <a:ln w="936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578160" y="382320"/>
            <a:ext cx="2286360" cy="36432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nchor="ctr">
            <a:spAutoFit/>
          </a:bodyPr>
          <a:lstStyle/>
          <a:p>
            <a:pPr>
              <a:lnSpc>
                <a:spcPct val="100000"/>
              </a:lnSpc>
              <a:tabLst>
                <a:tab pos="0" algn="l"/>
              </a:tabLst>
            </a:pPr>
            <a:r>
              <a:rPr lang="en-US" sz="1800" b="1" strike="noStrike" spc="-1">
                <a:solidFill>
                  <a:srgbClr val="000000"/>
                </a:solidFill>
                <a:latin typeface="Arial"/>
                <a:ea typeface="Calibri"/>
              </a:rPr>
              <a:t>4.2.8 State Diagram</a:t>
            </a:r>
            <a:endParaRPr lang="en-IN" sz="1800" b="0" strike="noStrike" spc="-1">
              <a:latin typeface="Arial"/>
            </a:endParaRPr>
          </a:p>
        </p:txBody>
      </p:sp>
      <p:pic>
        <p:nvPicPr>
          <p:cNvPr id="150" name="Picture 4"/>
          <p:cNvPicPr/>
          <p:nvPr/>
        </p:nvPicPr>
        <p:blipFill>
          <a:blip r:embed="rId3"/>
          <a:stretch/>
        </p:blipFill>
        <p:spPr>
          <a:xfrm>
            <a:off x="3229200" y="1109160"/>
            <a:ext cx="2684520" cy="4638240"/>
          </a:xfrm>
          <a:prstGeom prst="rect">
            <a:avLst/>
          </a:prstGeom>
          <a:ln w="936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179640" y="228600"/>
            <a:ext cx="8526960" cy="639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gn="just">
              <a:lnSpc>
                <a:spcPct val="150000"/>
              </a:lnSpc>
              <a:spcBef>
                <a:spcPts val="479"/>
              </a:spcBef>
              <a:tabLst>
                <a:tab pos="0" algn="l"/>
              </a:tabLst>
            </a:pPr>
            <a:r>
              <a:rPr lang="en-US" sz="2400" b="1" strike="noStrike" spc="-1" dirty="0">
                <a:solidFill>
                  <a:srgbClr val="000000"/>
                </a:solidFill>
                <a:latin typeface="Times New Roman"/>
                <a:ea typeface="DejaVu Sans"/>
              </a:rPr>
              <a:t>   </a:t>
            </a:r>
            <a:r>
              <a:rPr lang="en-US" sz="1800" b="1" strike="noStrike" spc="-1" dirty="0">
                <a:solidFill>
                  <a:srgbClr val="000000"/>
                </a:solidFill>
                <a:latin typeface="Times New Roman"/>
                <a:ea typeface="DejaVu Sans"/>
              </a:rPr>
              <a:t>ABSTRACT</a:t>
            </a:r>
            <a:endParaRPr lang="en-IN" sz="1800" b="0" strike="noStrike" spc="-1" dirty="0">
              <a:latin typeface="Arial"/>
            </a:endParaRPr>
          </a:p>
          <a:p>
            <a:pPr marL="343080" indent="-341640">
              <a:lnSpc>
                <a:spcPct val="115000"/>
              </a:lnSpc>
              <a:spcBef>
                <a:spcPts val="241"/>
              </a:spcBef>
              <a:tabLst>
                <a:tab pos="0" algn="l"/>
              </a:tabLst>
            </a:pPr>
            <a:endParaRPr lang="en-IN" sz="1800" b="0" strike="noStrike" spc="-1" dirty="0">
              <a:latin typeface="Arial"/>
            </a:endParaRPr>
          </a:p>
          <a:p>
            <a:pPr marL="343080" indent="-341640" algn="just">
              <a:lnSpc>
                <a:spcPct val="150000"/>
              </a:lnSpc>
              <a:spcBef>
                <a:spcPts val="281"/>
              </a:spcBef>
              <a:spcAft>
                <a:spcPts val="1001"/>
              </a:spcAft>
              <a:tabLst>
                <a:tab pos="0" algn="l"/>
              </a:tabLst>
            </a:pPr>
            <a:r>
              <a:rPr lang="en-US" sz="1400" b="0" strike="noStrike" spc="-1" dirty="0">
                <a:solidFill>
                  <a:srgbClr val="000000"/>
                </a:solidFill>
                <a:latin typeface="Times New Roman"/>
                <a:ea typeface="Times New Roman"/>
              </a:rPr>
              <a:t>Recently, fake news has been incurring many problems to our society. As a result, many researchers have been working on identifying fake news. Most of the fake news detection systems utilize the linguistic feature of the news. However, they have difficulty in sensing highly ambiguous fake news which can be detected only after identifying meaning and latest related information. </a:t>
            </a:r>
            <a:endParaRPr lang="en-IN" sz="1400" b="0" strike="noStrike" spc="-1" dirty="0">
              <a:latin typeface="Arial"/>
            </a:endParaRPr>
          </a:p>
          <a:p>
            <a:pPr marL="343080" indent="-341640" algn="just">
              <a:lnSpc>
                <a:spcPct val="150000"/>
              </a:lnSpc>
              <a:spcBef>
                <a:spcPts val="281"/>
              </a:spcBef>
              <a:spcAft>
                <a:spcPts val="1001"/>
              </a:spcAft>
              <a:tabLst>
                <a:tab pos="0" algn="l"/>
              </a:tabLst>
            </a:pPr>
            <a:endParaRPr lang="en-IN" sz="1400" b="0" strike="noStrike" spc="-1" dirty="0">
              <a:latin typeface="Arial"/>
            </a:endParaRPr>
          </a:p>
          <a:p>
            <a:pPr marL="343080" indent="-341640" algn="just">
              <a:lnSpc>
                <a:spcPct val="150000"/>
              </a:lnSpc>
              <a:spcBef>
                <a:spcPts val="281"/>
              </a:spcBef>
              <a:spcAft>
                <a:spcPts val="1001"/>
              </a:spcAft>
              <a:tabLst>
                <a:tab pos="0" algn="l"/>
              </a:tabLst>
            </a:pPr>
            <a:r>
              <a:rPr lang="en-US" sz="1400" b="0" strike="noStrike" spc="-1" dirty="0">
                <a:solidFill>
                  <a:srgbClr val="000000"/>
                </a:solidFill>
                <a:latin typeface="Times New Roman"/>
                <a:ea typeface="Times New Roman"/>
              </a:rPr>
              <a:t>To address this issue, we propose a two-phase benchmark model named </a:t>
            </a:r>
            <a:r>
              <a:rPr lang="en-US" sz="1400" b="0" strike="noStrike" spc="-1" dirty="0" err="1">
                <a:solidFill>
                  <a:srgbClr val="000000"/>
                </a:solidFill>
                <a:latin typeface="Times New Roman"/>
                <a:ea typeface="Times New Roman"/>
              </a:rPr>
              <a:t>WELFake</a:t>
            </a:r>
            <a:r>
              <a:rPr lang="en-US" sz="1400" b="0" strike="noStrike" spc="-1">
                <a:solidFill>
                  <a:srgbClr val="000000"/>
                </a:solidFill>
                <a:latin typeface="Times New Roman"/>
                <a:ea typeface="Times New Roman"/>
              </a:rPr>
              <a:t> based on word embedding (WE) over linguistic features for fake news detection using machine learning classification. The first phase pre-processes the data set and validates the veracity of news content by using linguistic features. The second phase merges the linguistic feature sets with WE and applies voting classification. To validate its approach, this article also carefully designs a novel </a:t>
            </a:r>
            <a:r>
              <a:rPr lang="en-US" sz="1400" b="0" strike="noStrike" spc="-1" err="1">
                <a:solidFill>
                  <a:srgbClr val="000000"/>
                </a:solidFill>
                <a:latin typeface="Times New Roman"/>
                <a:ea typeface="Times New Roman"/>
              </a:rPr>
              <a:t>WELFake</a:t>
            </a:r>
            <a:r>
              <a:rPr lang="en-US" sz="1400" b="0" strike="noStrike" spc="-1">
                <a:solidFill>
                  <a:srgbClr val="000000"/>
                </a:solidFill>
                <a:latin typeface="Times New Roman"/>
                <a:ea typeface="Times New Roman"/>
              </a:rPr>
              <a:t> data set with approximately 72 000 articles, which incorporates different data sets to generate an unbiased classification output. Experimental results show that the </a:t>
            </a:r>
            <a:r>
              <a:rPr lang="en-US" sz="1400" b="0" strike="noStrike" spc="-1" err="1">
                <a:solidFill>
                  <a:srgbClr val="000000"/>
                </a:solidFill>
                <a:latin typeface="Times New Roman"/>
                <a:ea typeface="Times New Roman"/>
              </a:rPr>
              <a:t>WELFake</a:t>
            </a:r>
            <a:r>
              <a:rPr lang="en-US" sz="1400" b="0" strike="noStrike" spc="-1">
                <a:solidFill>
                  <a:srgbClr val="000000"/>
                </a:solidFill>
                <a:latin typeface="Times New Roman"/>
                <a:ea typeface="Times New Roman"/>
              </a:rPr>
              <a:t> model categorizes the news in real and fake with a 96.73% which improves the overall accuracy by 1.31% compared to bidirectional encoder representations from transformer (BERT) and 4.25% compared to convolutional neural network (CNN) models. Our frequency based and focused analyzing writing patterns model outperforms predictive-based related works implemented using the Word2vec WE method by up to 1.73%.</a:t>
            </a:r>
            <a:endParaRPr lang="en-IN" sz="14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767520" y="332640"/>
            <a:ext cx="25041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just">
              <a:lnSpc>
                <a:spcPct val="100000"/>
              </a:lnSpc>
            </a:pPr>
            <a:r>
              <a:rPr lang="en-US" sz="1800" b="1" strike="noStrike" spc="-1">
                <a:solidFill>
                  <a:srgbClr val="000000"/>
                </a:solidFill>
                <a:latin typeface="Times New Roman"/>
                <a:ea typeface="Calibri"/>
              </a:rPr>
              <a:t>4.3 System Architecture</a:t>
            </a:r>
            <a:endParaRPr lang="en-IN" sz="1800" b="0" strike="noStrike" spc="-1">
              <a:latin typeface="Arial"/>
            </a:endParaRPr>
          </a:p>
        </p:txBody>
      </p:sp>
      <p:sp>
        <p:nvSpPr>
          <p:cNvPr id="152" name="CustomShape 2"/>
          <p:cNvSpPr/>
          <p:nvPr/>
        </p:nvSpPr>
        <p:spPr>
          <a:xfrm>
            <a:off x="1012320" y="2384640"/>
            <a:ext cx="941400" cy="1274760"/>
          </a:xfrm>
          <a:prstGeom prst="can">
            <a:avLst>
              <a:gd name="adj" fmla="val 25003"/>
            </a:avLst>
          </a:prstGeom>
          <a:no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0" strike="noStrike" spc="-1">
                <a:solidFill>
                  <a:srgbClr val="000000"/>
                </a:solidFill>
                <a:latin typeface="Times New Roman"/>
                <a:ea typeface="Times New Roman"/>
              </a:rPr>
              <a:t>Fake news dataset</a:t>
            </a:r>
            <a:endParaRPr lang="en-IN" sz="1200" b="0" strike="noStrike" spc="-1">
              <a:latin typeface="Arial"/>
            </a:endParaRPr>
          </a:p>
        </p:txBody>
      </p:sp>
      <p:sp>
        <p:nvSpPr>
          <p:cNvPr id="153" name="CustomShape 3"/>
          <p:cNvSpPr/>
          <p:nvPr/>
        </p:nvSpPr>
        <p:spPr>
          <a:xfrm>
            <a:off x="3708000" y="2127600"/>
            <a:ext cx="1084320" cy="1598760"/>
          </a:xfrm>
          <a:prstGeom prst="flowChartProcess">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0" strike="noStrike" spc="-1">
                <a:solidFill>
                  <a:srgbClr val="000000"/>
                </a:solidFill>
                <a:latin typeface="Times New Roman"/>
                <a:ea typeface="Times New Roman"/>
              </a:rPr>
              <a:t>CNN Model Architecture</a:t>
            </a:r>
            <a:endParaRPr lang="en-IN" sz="1200" b="0" strike="noStrike" spc="-1">
              <a:latin typeface="Arial"/>
            </a:endParaRPr>
          </a:p>
        </p:txBody>
      </p:sp>
      <p:sp>
        <p:nvSpPr>
          <p:cNvPr id="154" name="CustomShape 4"/>
          <p:cNvSpPr/>
          <p:nvPr/>
        </p:nvSpPr>
        <p:spPr>
          <a:xfrm>
            <a:off x="2164680" y="2146680"/>
            <a:ext cx="1322640" cy="1579680"/>
          </a:xfrm>
          <a:prstGeom prst="ellipse">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0" strike="noStrike" spc="-1">
                <a:solidFill>
                  <a:srgbClr val="000000"/>
                </a:solidFill>
                <a:latin typeface="Times New Roman"/>
                <a:ea typeface="Times New Roman"/>
              </a:rPr>
              <a:t>Pre-processing and Feature Selection</a:t>
            </a:r>
            <a:endParaRPr lang="en-IN" sz="1200" b="0" strike="noStrike" spc="-1">
              <a:latin typeface="Arial"/>
            </a:endParaRPr>
          </a:p>
          <a:p>
            <a:pPr>
              <a:lnSpc>
                <a:spcPct val="100000"/>
              </a:lnSpc>
              <a:tabLst>
                <a:tab pos="0" algn="l"/>
              </a:tabLst>
            </a:pPr>
            <a:endParaRPr lang="en-IN" sz="1200" b="0" strike="noStrike" spc="-1">
              <a:latin typeface="Arial"/>
            </a:endParaRPr>
          </a:p>
        </p:txBody>
      </p:sp>
      <p:sp>
        <p:nvSpPr>
          <p:cNvPr id="155" name="CustomShape 5"/>
          <p:cNvSpPr/>
          <p:nvPr/>
        </p:nvSpPr>
        <p:spPr>
          <a:xfrm>
            <a:off x="5117760" y="2538720"/>
            <a:ext cx="1332000" cy="1065240"/>
          </a:xfrm>
          <a:prstGeom prst="roundRect">
            <a:avLst>
              <a:gd name="adj" fmla="val 16667"/>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0" strike="noStrike" spc="-1">
                <a:solidFill>
                  <a:srgbClr val="000000"/>
                </a:solidFill>
                <a:latin typeface="Times New Roman"/>
                <a:ea typeface="Times New Roman"/>
              </a:rPr>
              <a:t>Predicted Result: Fake news or not</a:t>
            </a:r>
            <a:endParaRPr lang="en-IN" sz="1200" b="0" strike="noStrike" spc="-1">
              <a:latin typeface="Arial"/>
            </a:endParaRPr>
          </a:p>
          <a:p>
            <a:pPr>
              <a:lnSpc>
                <a:spcPct val="100000"/>
              </a:lnSpc>
              <a:tabLst>
                <a:tab pos="0" algn="l"/>
              </a:tabLst>
            </a:pPr>
            <a:endParaRPr lang="en-IN" sz="1200" b="0" strike="noStrike" spc="-1">
              <a:latin typeface="Arial"/>
            </a:endParaRPr>
          </a:p>
        </p:txBody>
      </p:sp>
      <p:sp>
        <p:nvSpPr>
          <p:cNvPr id="156" name="CustomShape 6"/>
          <p:cNvSpPr/>
          <p:nvPr/>
        </p:nvSpPr>
        <p:spPr>
          <a:xfrm>
            <a:off x="6451200" y="3039840"/>
            <a:ext cx="398520" cy="360"/>
          </a:xfrm>
          <a:custGeom>
            <a:avLst/>
            <a:gdLst/>
            <a:ahLst/>
            <a:cxnLst/>
            <a:rect l="l" t="t" r="r" b="b"/>
            <a:pathLst>
              <a:path w="21600" h="21600">
                <a:moveTo>
                  <a:pt x="0" y="0"/>
                </a:moveTo>
                <a:lnTo>
                  <a:pt x="21600" y="21600"/>
                </a:lnTo>
              </a:path>
            </a:pathLst>
          </a:custGeom>
          <a:noFill/>
          <a:ln>
            <a:solidFill>
              <a:schemeClr val="tx1"/>
            </a:solidFill>
            <a:round/>
            <a:tailEnd type="arrow" w="med" len="med"/>
          </a:ln>
        </p:spPr>
        <p:style>
          <a:lnRef idx="1">
            <a:schemeClr val="accent1"/>
          </a:lnRef>
          <a:fillRef idx="0">
            <a:schemeClr val="accent1"/>
          </a:fillRef>
          <a:effectRef idx="0">
            <a:schemeClr val="accent1"/>
          </a:effectRef>
          <a:fontRef idx="minor"/>
        </p:style>
      </p:sp>
      <p:sp>
        <p:nvSpPr>
          <p:cNvPr id="157" name="CustomShape 7"/>
          <p:cNvSpPr/>
          <p:nvPr/>
        </p:nvSpPr>
        <p:spPr>
          <a:xfrm>
            <a:off x="6851160" y="2556360"/>
            <a:ext cx="1070280" cy="836640"/>
          </a:xfrm>
          <a:prstGeom prst="roundRect">
            <a:avLst>
              <a:gd name="adj" fmla="val 16667"/>
            </a:avLst>
          </a:prstGeom>
          <a:solidFill>
            <a:srgbClr val="FFFFFF"/>
          </a:solidFill>
          <a:ln w="12600">
            <a:solidFill>
              <a:srgbClr val="000000"/>
            </a:solidFill>
            <a:miter/>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tabLst>
                <a:tab pos="0" algn="l"/>
              </a:tabLst>
            </a:pPr>
            <a:r>
              <a:rPr lang="en-US" sz="1200" b="0" strike="noStrike" spc="-1">
                <a:solidFill>
                  <a:srgbClr val="000000"/>
                </a:solidFill>
                <a:latin typeface="Times New Roman"/>
                <a:ea typeface="Times New Roman"/>
              </a:rPr>
              <a:t>Performance Analysis and Graph</a:t>
            </a:r>
            <a:endParaRPr lang="en-IN" sz="1200" b="0" strike="noStrike" spc="-1">
              <a:latin typeface="Arial"/>
            </a:endParaRPr>
          </a:p>
        </p:txBody>
      </p:sp>
      <p:sp>
        <p:nvSpPr>
          <p:cNvPr id="158" name="CustomShape 8"/>
          <p:cNvSpPr/>
          <p:nvPr/>
        </p:nvSpPr>
        <p:spPr>
          <a:xfrm>
            <a:off x="4793760" y="3006720"/>
            <a:ext cx="322560" cy="360"/>
          </a:xfrm>
          <a:custGeom>
            <a:avLst/>
            <a:gdLst/>
            <a:ahLst/>
            <a:cxnLst/>
            <a:rect l="l" t="t" r="r" b="b"/>
            <a:pathLst>
              <a:path w="21600" h="21600">
                <a:moveTo>
                  <a:pt x="0" y="0"/>
                </a:moveTo>
                <a:lnTo>
                  <a:pt x="21600" y="21600"/>
                </a:lnTo>
              </a:path>
            </a:pathLst>
          </a:custGeom>
          <a:noFill/>
          <a:ln>
            <a:solidFill>
              <a:schemeClr val="tx1"/>
            </a:solidFill>
            <a:round/>
            <a:tailEnd type="arrow" w="med" len="med"/>
          </a:ln>
        </p:spPr>
        <p:style>
          <a:lnRef idx="1">
            <a:schemeClr val="accent1"/>
          </a:lnRef>
          <a:fillRef idx="0">
            <a:schemeClr val="accent1"/>
          </a:fillRef>
          <a:effectRef idx="0">
            <a:schemeClr val="accent1"/>
          </a:effectRef>
          <a:fontRef idx="minor"/>
        </p:style>
      </p:sp>
      <p:sp>
        <p:nvSpPr>
          <p:cNvPr id="159" name="CustomShape 9"/>
          <p:cNvSpPr/>
          <p:nvPr/>
        </p:nvSpPr>
        <p:spPr>
          <a:xfrm>
            <a:off x="3488760" y="2956320"/>
            <a:ext cx="217800" cy="360"/>
          </a:xfrm>
          <a:custGeom>
            <a:avLst/>
            <a:gdLst/>
            <a:ahLst/>
            <a:cxnLst/>
            <a:rect l="l" t="t" r="r" b="b"/>
            <a:pathLst>
              <a:path w="21600" h="21600">
                <a:moveTo>
                  <a:pt x="0" y="0"/>
                </a:moveTo>
                <a:lnTo>
                  <a:pt x="21600" y="21600"/>
                </a:lnTo>
              </a:path>
            </a:pathLst>
          </a:custGeom>
          <a:noFill/>
          <a:ln>
            <a:solidFill>
              <a:schemeClr val="tx1"/>
            </a:solidFill>
            <a:round/>
            <a:tailEnd type="arrow" w="med" len="med"/>
          </a:ln>
        </p:spPr>
        <p:style>
          <a:lnRef idx="1">
            <a:schemeClr val="dk1"/>
          </a:lnRef>
          <a:fillRef idx="0">
            <a:schemeClr val="dk1"/>
          </a:fillRef>
          <a:effectRef idx="0">
            <a:schemeClr val="dk1"/>
          </a:effectRef>
          <a:fontRef idx="minor"/>
        </p:style>
      </p:sp>
      <p:sp>
        <p:nvSpPr>
          <p:cNvPr id="160" name="CustomShape 10"/>
          <p:cNvSpPr/>
          <p:nvPr/>
        </p:nvSpPr>
        <p:spPr>
          <a:xfrm>
            <a:off x="1955160" y="3030480"/>
            <a:ext cx="208080" cy="7920"/>
          </a:xfrm>
          <a:custGeom>
            <a:avLst/>
            <a:gdLst/>
            <a:ahLst/>
            <a:cxnLst/>
            <a:rect l="l" t="t" r="r" b="b"/>
            <a:pathLst>
              <a:path w="21600" h="21600">
                <a:moveTo>
                  <a:pt x="0" y="0"/>
                </a:moveTo>
                <a:lnTo>
                  <a:pt x="21600" y="21600"/>
                </a:lnTo>
              </a:path>
            </a:pathLst>
          </a:custGeom>
          <a:noFill/>
          <a:ln>
            <a:solidFill>
              <a:schemeClr val="tx1"/>
            </a:solidFill>
            <a:round/>
            <a:tailEnd type="arrow" w="med" len="med"/>
          </a:ln>
        </p:spPr>
        <p:style>
          <a:lnRef idx="1">
            <a:schemeClr val="accent1"/>
          </a:lnRef>
          <a:fillRef idx="0">
            <a:schemeClr val="accent1"/>
          </a:fillRef>
          <a:effectRef idx="0">
            <a:schemeClr val="accent1"/>
          </a:effectRef>
          <a:fontRef idx="minor"/>
        </p:style>
      </p:sp>
      <p:sp>
        <p:nvSpPr>
          <p:cNvPr id="161" name="CustomShape 11"/>
          <p:cNvSpPr/>
          <p:nvPr/>
        </p:nvSpPr>
        <p:spPr>
          <a:xfrm>
            <a:off x="1098000" y="1506960"/>
            <a:ext cx="9142560" cy="455760"/>
          </a:xfrm>
          <a:prstGeom prst="rect">
            <a:avLst/>
          </a:prstGeom>
          <a:noFill/>
          <a:ln>
            <a:noFill/>
          </a:ln>
        </p:spPr>
        <p:style>
          <a:lnRef idx="0">
            <a:scrgbClr r="0" g="0" b="0"/>
          </a:lnRef>
          <a:fillRef idx="0">
            <a:scrgbClr r="0" g="0" b="0"/>
          </a:fillRef>
          <a:effectRef idx="0">
            <a:scrgbClr r="0" g="0" b="0"/>
          </a:effectRef>
          <a:fontRef idx="minor"/>
        </p:style>
      </p:sp>
      <p:sp>
        <p:nvSpPr>
          <p:cNvPr id="162" name="CustomShape 12"/>
          <p:cNvSpPr/>
          <p:nvPr/>
        </p:nvSpPr>
        <p:spPr>
          <a:xfrm>
            <a:off x="1098000" y="1964160"/>
            <a:ext cx="9142560" cy="3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864000" y="576000"/>
            <a:ext cx="7711200" cy="592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pPr>
            <a:r>
              <a:rPr lang="en-US" sz="1800" b="1" strike="noStrike" spc="-1">
                <a:solidFill>
                  <a:srgbClr val="000000"/>
                </a:solidFill>
                <a:latin typeface="Times New Roman"/>
                <a:ea typeface="Calibri"/>
              </a:rPr>
              <a:t>HARDWARE REQUIREMENTS</a:t>
            </a:r>
            <a:endParaRPr lang="en-IN" sz="1800" b="0" strike="noStrike" spc="-1">
              <a:latin typeface="Arial"/>
            </a:endParaRPr>
          </a:p>
          <a:p>
            <a:pPr>
              <a:lnSpc>
                <a:spcPct val="150000"/>
              </a:lnSpc>
            </a:pPr>
            <a:endParaRPr lang="en-IN" sz="1800" b="0" strike="noStrike" spc="-1">
              <a:latin typeface="Arial"/>
            </a:endParaRPr>
          </a:p>
          <a:p>
            <a:pPr>
              <a:lnSpc>
                <a:spcPct val="150000"/>
              </a:lnSpc>
            </a:pPr>
            <a:r>
              <a:rPr lang="en-US" sz="1400" b="1" strike="noStrike" spc="-1">
                <a:solidFill>
                  <a:srgbClr val="0D0D0D"/>
                </a:solidFill>
                <a:latin typeface="Times New Roman"/>
                <a:ea typeface="Times New Roman"/>
              </a:rPr>
              <a:t>     </a:t>
            </a:r>
            <a:r>
              <a:rPr lang="en-US" sz="1400" b="0" strike="noStrike" spc="-1">
                <a:solidFill>
                  <a:srgbClr val="0D0D0D"/>
                </a:solidFill>
                <a:latin typeface="Times New Roman"/>
                <a:ea typeface="Times New Roman"/>
              </a:rPr>
              <a:t>Processor           -	Pentium –IV</a:t>
            </a:r>
            <a:endParaRPr lang="en-IN" sz="1400" b="0" strike="noStrike" spc="-1">
              <a:latin typeface="Arial"/>
            </a:endParaRPr>
          </a:p>
          <a:p>
            <a:pPr marL="343080" indent="-341640" algn="just">
              <a:lnSpc>
                <a:spcPct val="150000"/>
              </a:lnSpc>
              <a:buClr>
                <a:srgbClr val="000000"/>
              </a:buClr>
              <a:buFont typeface="Symbol"/>
              <a:buChar char=""/>
            </a:pPr>
            <a:r>
              <a:rPr lang="en-US" sz="1400" b="0" strike="noStrike" spc="-1">
                <a:solidFill>
                  <a:srgbClr val="000000"/>
                </a:solidFill>
                <a:latin typeface="Times New Roman"/>
                <a:ea typeface="Times New Roman"/>
              </a:rPr>
              <a:t>Speed	           -    	1.1 GHz</a:t>
            </a:r>
            <a:endParaRPr lang="en-IN" sz="1400" b="0" strike="noStrike" spc="-1">
              <a:latin typeface="Arial"/>
            </a:endParaRPr>
          </a:p>
          <a:p>
            <a:pPr marL="343080" indent="-341640" algn="just">
              <a:lnSpc>
                <a:spcPct val="150000"/>
              </a:lnSpc>
              <a:spcBef>
                <a:spcPts val="1199"/>
              </a:spcBef>
              <a:buClr>
                <a:srgbClr val="000000"/>
              </a:buClr>
              <a:buFont typeface="Symbol"/>
              <a:buChar char=""/>
            </a:pPr>
            <a:r>
              <a:rPr lang="en-US" sz="1400" b="0" strike="noStrike" spc="-1">
                <a:solidFill>
                  <a:srgbClr val="000000"/>
                </a:solidFill>
                <a:latin typeface="Times New Roman"/>
                <a:ea typeface="Times New Roman"/>
              </a:rPr>
              <a:t>Ram                 -    	256 MB</a:t>
            </a:r>
            <a:endParaRPr lang="en-IN" sz="1400" b="0" strike="noStrike" spc="-1">
              <a:latin typeface="Arial"/>
            </a:endParaRPr>
          </a:p>
          <a:p>
            <a:pPr marL="343080" indent="-341640" algn="just">
              <a:lnSpc>
                <a:spcPct val="150000"/>
              </a:lnSpc>
              <a:spcBef>
                <a:spcPts val="1199"/>
              </a:spcBef>
              <a:spcAft>
                <a:spcPts val="1001"/>
              </a:spcAft>
              <a:buClr>
                <a:srgbClr val="000000"/>
              </a:buClr>
              <a:buFont typeface="Symbol"/>
              <a:buChar char=""/>
            </a:pPr>
            <a:r>
              <a:rPr lang="en-US" sz="1400" b="0" strike="noStrike" spc="-1">
                <a:solidFill>
                  <a:srgbClr val="000000"/>
                </a:solidFill>
                <a:latin typeface="Times New Roman"/>
                <a:ea typeface="Times New Roman"/>
              </a:rPr>
              <a:t>Hard Disk        -   	20 GB</a:t>
            </a:r>
            <a:endParaRPr lang="en-IN" sz="1400" b="0" strike="noStrike" spc="-1">
              <a:latin typeface="Arial"/>
            </a:endParaRPr>
          </a:p>
          <a:p>
            <a:pPr marL="343080" indent="-341640" algn="just">
              <a:lnSpc>
                <a:spcPct val="150000"/>
              </a:lnSpc>
              <a:spcBef>
                <a:spcPts val="1199"/>
              </a:spcBef>
              <a:spcAft>
                <a:spcPts val="1001"/>
              </a:spcAft>
              <a:buClr>
                <a:srgbClr val="000000"/>
              </a:buClr>
              <a:buFont typeface="Symbol"/>
              <a:buChar char=""/>
            </a:pPr>
            <a:r>
              <a:rPr lang="en-US" sz="1400" b="0" strike="noStrike" spc="-1">
                <a:solidFill>
                  <a:srgbClr val="000000"/>
                </a:solidFill>
                <a:latin typeface="Times New Roman"/>
                <a:ea typeface="Times New Roman"/>
              </a:rPr>
              <a:t>Key Board        -    	Standard Windows Keyboard</a:t>
            </a:r>
            <a:endParaRPr lang="en-IN" sz="1400" b="0" strike="noStrike" spc="-1">
              <a:latin typeface="Arial"/>
            </a:endParaRPr>
          </a:p>
          <a:p>
            <a:pPr marL="343080" indent="-341640" algn="just">
              <a:lnSpc>
                <a:spcPct val="150000"/>
              </a:lnSpc>
              <a:spcBef>
                <a:spcPts val="1199"/>
              </a:spcBef>
              <a:spcAft>
                <a:spcPts val="1001"/>
              </a:spcAft>
              <a:buClr>
                <a:srgbClr val="000000"/>
              </a:buClr>
              <a:buFont typeface="Symbol"/>
              <a:buChar char=""/>
            </a:pPr>
            <a:r>
              <a:rPr lang="en-US" sz="1400" b="0" strike="noStrike" spc="-1">
                <a:solidFill>
                  <a:srgbClr val="000000"/>
                </a:solidFill>
                <a:latin typeface="Times New Roman"/>
                <a:ea typeface="Times New Roman"/>
              </a:rPr>
              <a:t>Mouse	             -   	 Two or Three Button Mouse</a:t>
            </a:r>
            <a:endParaRPr lang="en-IN" sz="1400" b="0" strike="noStrike" spc="-1">
              <a:latin typeface="Arial"/>
            </a:endParaRPr>
          </a:p>
          <a:p>
            <a:pPr marL="343080" indent="-341640" algn="just">
              <a:lnSpc>
                <a:spcPct val="150000"/>
              </a:lnSpc>
              <a:spcBef>
                <a:spcPts val="1199"/>
              </a:spcBef>
              <a:spcAft>
                <a:spcPts val="1001"/>
              </a:spcAft>
              <a:buClr>
                <a:srgbClr val="000000"/>
              </a:buClr>
              <a:buFont typeface="Symbol"/>
              <a:buChar char=""/>
            </a:pPr>
            <a:r>
              <a:rPr lang="en-US" sz="1400" b="0" strike="noStrike" spc="-1">
                <a:solidFill>
                  <a:srgbClr val="000000"/>
                </a:solidFill>
                <a:latin typeface="Times New Roman"/>
                <a:ea typeface="Times New Roman"/>
              </a:rPr>
              <a:t>Monitor             -  	 SVGA</a:t>
            </a:r>
            <a:endParaRPr lang="en-IN" sz="1400" b="0" strike="noStrike" spc="-1">
              <a:latin typeface="Arial"/>
            </a:endParaRPr>
          </a:p>
          <a:p>
            <a:pPr algn="just">
              <a:lnSpc>
                <a:spcPct val="150000"/>
              </a:lnSpc>
            </a:pPr>
            <a:r>
              <a:rPr lang="en-US" sz="1800" b="1" strike="noStrike" spc="-1">
                <a:solidFill>
                  <a:srgbClr val="000000"/>
                </a:solidFill>
                <a:latin typeface="Times New Roman"/>
                <a:ea typeface="Times New Roman"/>
              </a:rPr>
              <a:t> SOFTWARE REQUIREMENTS</a:t>
            </a:r>
            <a:endParaRPr lang="en-IN" sz="1800" b="0" strike="noStrike" spc="-1">
              <a:latin typeface="Arial"/>
            </a:endParaRPr>
          </a:p>
          <a:p>
            <a:pPr algn="just">
              <a:lnSpc>
                <a:spcPct val="150000"/>
              </a:lnSpc>
            </a:pPr>
            <a:endParaRPr lang="en-IN" sz="1800" b="0" strike="noStrike" spc="-1">
              <a:latin typeface="Arial"/>
            </a:endParaRPr>
          </a:p>
          <a:p>
            <a:pPr algn="just">
              <a:lnSpc>
                <a:spcPct val="150000"/>
              </a:lnSpc>
              <a:tabLst>
                <a:tab pos="1771560" algn="l"/>
              </a:tabLst>
            </a:pPr>
            <a:r>
              <a:rPr lang="en-US" sz="1400" b="0" strike="noStrike" spc="-1">
                <a:solidFill>
                  <a:srgbClr val="000000"/>
                </a:solidFill>
                <a:latin typeface="Times New Roman"/>
                <a:ea typeface="Times New Roman"/>
              </a:rPr>
              <a:t>Operating System 		- 	Windows XP </a:t>
            </a:r>
            <a:endParaRPr lang="en-IN" sz="1400" b="0" strike="noStrike" spc="-1">
              <a:latin typeface="Arial"/>
            </a:endParaRPr>
          </a:p>
          <a:p>
            <a:pPr>
              <a:lnSpc>
                <a:spcPct val="150000"/>
              </a:lnSpc>
              <a:tabLst>
                <a:tab pos="1771560" algn="l"/>
              </a:tabLst>
            </a:pPr>
            <a:r>
              <a:rPr lang="en-US" sz="1400" b="0" strike="noStrike" spc="-1">
                <a:solidFill>
                  <a:srgbClr val="000000"/>
                </a:solidFill>
                <a:latin typeface="Times New Roman"/>
                <a:ea typeface="Times New Roman"/>
              </a:rPr>
              <a:t> Coding Language		- 	Python</a:t>
            </a:r>
            <a:r>
              <a:rPr lang="en-US" sz="1600" b="1" strike="noStrike" spc="-1">
                <a:solidFill>
                  <a:srgbClr val="000000"/>
                </a:solidFill>
                <a:latin typeface="Times New Roman"/>
                <a:ea typeface="Times New Roman"/>
              </a:rPr>
              <a:t> </a:t>
            </a:r>
            <a:endParaRPr lang="en-IN" sz="16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1"/>
          <p:cNvSpPr/>
          <p:nvPr/>
        </p:nvSpPr>
        <p:spPr>
          <a:xfrm>
            <a:off x="952560" y="312120"/>
            <a:ext cx="7237440" cy="14612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50000"/>
              </a:lnSpc>
              <a:tabLst>
                <a:tab pos="0" algn="l"/>
              </a:tabLst>
            </a:pPr>
            <a:r>
              <a:rPr lang="en-US" sz="2000" b="1" strike="noStrike" spc="-1">
                <a:solidFill>
                  <a:srgbClr val="000000"/>
                </a:solidFill>
                <a:latin typeface="Times New Roman"/>
                <a:ea typeface="Times New Roman"/>
              </a:rPr>
              <a:t>CHAPTER 7</a:t>
            </a:r>
            <a:endParaRPr lang="en-IN" sz="2000" b="0" strike="noStrike" spc="-1">
              <a:latin typeface="Arial"/>
            </a:endParaRPr>
          </a:p>
          <a:p>
            <a:pPr algn="ctr">
              <a:lnSpc>
                <a:spcPct val="150000"/>
              </a:lnSpc>
              <a:tabLst>
                <a:tab pos="0" algn="l"/>
              </a:tabLst>
            </a:pPr>
            <a:r>
              <a:rPr lang="en-US" sz="2000" b="1" strike="noStrike" spc="-1">
                <a:solidFill>
                  <a:srgbClr val="000000"/>
                </a:solidFill>
                <a:latin typeface="Times New Roman"/>
                <a:ea typeface="Times New Roman"/>
              </a:rPr>
              <a:t>SNAPSHOTS</a:t>
            </a:r>
            <a:endParaRPr lang="en-IN" sz="2000" b="0" strike="noStrike" spc="-1">
              <a:latin typeface="Arial"/>
            </a:endParaRPr>
          </a:p>
          <a:p>
            <a:pPr>
              <a:lnSpc>
                <a:spcPct val="150000"/>
              </a:lnSpc>
              <a:tabLst>
                <a:tab pos="1771560" algn="l"/>
              </a:tabLst>
            </a:pPr>
            <a:r>
              <a:rPr lang="en-US" sz="2000" b="1" strike="noStrike" spc="-1">
                <a:solidFill>
                  <a:srgbClr val="000000"/>
                </a:solidFill>
                <a:latin typeface="Times New Roman"/>
                <a:ea typeface="Times New Roman"/>
              </a:rPr>
              <a:t>7.1 SNAPSHOTS</a:t>
            </a:r>
            <a:endParaRPr lang="en-IN" sz="2000" b="0" strike="noStrike" spc="-1">
              <a:latin typeface="Arial"/>
            </a:endParaRPr>
          </a:p>
        </p:txBody>
      </p:sp>
      <p:pic>
        <p:nvPicPr>
          <p:cNvPr id="166" name="Picture 2"/>
          <p:cNvPicPr/>
          <p:nvPr/>
        </p:nvPicPr>
        <p:blipFill>
          <a:blip r:embed="rId2"/>
          <a:stretch/>
        </p:blipFill>
        <p:spPr>
          <a:xfrm>
            <a:off x="1763640" y="1845000"/>
            <a:ext cx="6282720" cy="3727440"/>
          </a:xfrm>
          <a:prstGeom prst="rect">
            <a:avLst/>
          </a:prstGeom>
          <a:ln w="936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Picture 3"/>
          <p:cNvPicPr/>
          <p:nvPr/>
        </p:nvPicPr>
        <p:blipFill>
          <a:blip r:embed="rId3"/>
          <a:stretch/>
        </p:blipFill>
        <p:spPr>
          <a:xfrm>
            <a:off x="1600200" y="1052640"/>
            <a:ext cx="5942160" cy="5046120"/>
          </a:xfrm>
          <a:prstGeom prst="rect">
            <a:avLst/>
          </a:prstGeom>
          <a:ln w="936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1"/>
          <p:cNvPicPr/>
          <p:nvPr/>
        </p:nvPicPr>
        <p:blipFill>
          <a:blip r:embed="rId2"/>
          <a:stretch/>
        </p:blipFill>
        <p:spPr>
          <a:xfrm>
            <a:off x="1691640" y="1060560"/>
            <a:ext cx="5942160" cy="4735440"/>
          </a:xfrm>
          <a:prstGeom prst="rect">
            <a:avLst/>
          </a:prstGeom>
          <a:ln w="936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
          <p:cNvPicPr/>
          <p:nvPr/>
        </p:nvPicPr>
        <p:blipFill>
          <a:blip r:embed="rId2"/>
          <a:stretch/>
        </p:blipFill>
        <p:spPr>
          <a:xfrm>
            <a:off x="953640" y="1412640"/>
            <a:ext cx="7235280" cy="3297600"/>
          </a:xfrm>
          <a:prstGeom prst="rect">
            <a:avLst/>
          </a:prstGeom>
          <a:ln w="936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Picture 1"/>
          <p:cNvPicPr/>
          <p:nvPr/>
        </p:nvPicPr>
        <p:blipFill>
          <a:blip r:embed="rId2"/>
          <a:stretch/>
        </p:blipFill>
        <p:spPr>
          <a:xfrm>
            <a:off x="1600200" y="2074320"/>
            <a:ext cx="5942160" cy="2708280"/>
          </a:xfrm>
          <a:prstGeom prst="rect">
            <a:avLst/>
          </a:prstGeom>
          <a:ln w="936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icture 1"/>
          <p:cNvPicPr/>
          <p:nvPr/>
        </p:nvPicPr>
        <p:blipFill>
          <a:blip r:embed="rId2"/>
          <a:stretch/>
        </p:blipFill>
        <p:spPr>
          <a:xfrm>
            <a:off x="1600200" y="980640"/>
            <a:ext cx="5942160" cy="4750920"/>
          </a:xfrm>
          <a:prstGeom prst="rect">
            <a:avLst/>
          </a:prstGeom>
          <a:ln w="936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Picture 1"/>
          <p:cNvPicPr/>
          <p:nvPr/>
        </p:nvPicPr>
        <p:blipFill>
          <a:blip r:embed="rId2"/>
          <a:stretch/>
        </p:blipFill>
        <p:spPr>
          <a:xfrm>
            <a:off x="1600200" y="1052640"/>
            <a:ext cx="5942160" cy="4997160"/>
          </a:xfrm>
          <a:prstGeom prst="rect">
            <a:avLst/>
          </a:prstGeom>
          <a:ln w="9360">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2"/>
          <p:cNvPicPr/>
          <p:nvPr/>
        </p:nvPicPr>
        <p:blipFill>
          <a:blip r:embed="rId2"/>
          <a:stretch/>
        </p:blipFill>
        <p:spPr>
          <a:xfrm>
            <a:off x="1763640" y="980640"/>
            <a:ext cx="5942160" cy="5258520"/>
          </a:xfrm>
          <a:prstGeom prst="rect">
            <a:avLst/>
          </a:prstGeom>
          <a:ln w="936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360000" y="144000"/>
            <a:ext cx="7198920" cy="34563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43080" indent="-341640" algn="ctr">
              <a:lnSpc>
                <a:spcPct val="100000"/>
              </a:lnSpc>
              <a:spcBef>
                <a:spcPts val="360"/>
              </a:spcBef>
              <a:tabLst>
                <a:tab pos="0" algn="l"/>
              </a:tabLst>
            </a:pPr>
            <a:r>
              <a:rPr lang="en-US" sz="1800" b="1" strike="noStrike" spc="-1">
                <a:solidFill>
                  <a:srgbClr val="000000"/>
                </a:solidFill>
                <a:latin typeface="Times New Roman"/>
                <a:ea typeface="DejaVu Sans"/>
              </a:rPr>
              <a:t>CHAPTER 1</a:t>
            </a:r>
            <a:endParaRPr lang="en-IN" sz="1800" b="0" strike="noStrike" spc="-1">
              <a:latin typeface="Arial"/>
            </a:endParaRPr>
          </a:p>
          <a:p>
            <a:pPr marL="343080" indent="-341640" algn="ctr">
              <a:lnSpc>
                <a:spcPct val="100000"/>
              </a:lnSpc>
              <a:spcBef>
                <a:spcPts val="360"/>
              </a:spcBef>
              <a:tabLst>
                <a:tab pos="0" algn="l"/>
              </a:tabLst>
            </a:pPr>
            <a:endParaRPr lang="en-IN" sz="1800" b="0" strike="noStrike" spc="-1">
              <a:latin typeface="Arial"/>
            </a:endParaRPr>
          </a:p>
          <a:p>
            <a:pPr marL="343080" indent="-341640" algn="ctr">
              <a:lnSpc>
                <a:spcPct val="100000"/>
              </a:lnSpc>
              <a:spcBef>
                <a:spcPts val="360"/>
              </a:spcBef>
              <a:tabLst>
                <a:tab pos="0" algn="l"/>
              </a:tabLst>
            </a:pPr>
            <a:r>
              <a:rPr lang="en-US" sz="1800" b="1" strike="noStrike" spc="-1">
                <a:solidFill>
                  <a:srgbClr val="000000"/>
                </a:solidFill>
                <a:latin typeface="Times New Roman"/>
                <a:ea typeface="DejaVu Sans"/>
              </a:rPr>
              <a:t>INTRODUCTION</a:t>
            </a:r>
            <a:endParaRPr lang="en-IN" sz="1800" b="0" strike="noStrike" spc="-1">
              <a:latin typeface="Arial"/>
            </a:endParaRPr>
          </a:p>
          <a:p>
            <a:pPr marL="343080" indent="-341640">
              <a:lnSpc>
                <a:spcPct val="100000"/>
              </a:lnSpc>
              <a:spcBef>
                <a:spcPts val="241"/>
              </a:spcBef>
              <a:tabLst>
                <a:tab pos="0" algn="l"/>
              </a:tabLst>
            </a:pPr>
            <a:r>
              <a:rPr lang="en-US" sz="1200" b="1" strike="noStrike" spc="-1">
                <a:solidFill>
                  <a:srgbClr val="000000"/>
                </a:solidFill>
                <a:latin typeface="Times New Roman"/>
                <a:ea typeface="DejaVu Sans"/>
              </a:rPr>
              <a:t> </a:t>
            </a:r>
            <a:r>
              <a:rPr lang="en-US" sz="1050" b="1" strike="noStrike" spc="-1">
                <a:solidFill>
                  <a:srgbClr val="000000"/>
                </a:solidFill>
                <a:latin typeface="Times New Roman"/>
                <a:ea typeface="DejaVu Sans"/>
              </a:rPr>
              <a:t> </a:t>
            </a:r>
            <a:endParaRPr lang="en-IN" sz="1050" b="0" strike="noStrike" spc="-1">
              <a:latin typeface="Arial"/>
            </a:endParaRPr>
          </a:p>
          <a:p>
            <a:pPr marL="343080" indent="-341640">
              <a:lnSpc>
                <a:spcPct val="100000"/>
              </a:lnSpc>
              <a:spcBef>
                <a:spcPts val="241"/>
              </a:spcBef>
              <a:tabLst>
                <a:tab pos="0" algn="l"/>
              </a:tabLst>
            </a:pPr>
            <a:endParaRPr lang="en-IN" sz="1050" b="0" strike="noStrike" spc="-1">
              <a:latin typeface="Arial"/>
            </a:endParaRPr>
          </a:p>
          <a:p>
            <a:pPr marL="343080" indent="-341640" algn="just">
              <a:lnSpc>
                <a:spcPct val="150000"/>
              </a:lnSpc>
              <a:spcBef>
                <a:spcPts val="281"/>
              </a:spcBef>
              <a:tabLst>
                <a:tab pos="0" algn="l"/>
              </a:tabLst>
            </a:pPr>
            <a:r>
              <a:rPr lang="en-US" sz="1400" b="1" strike="noStrike" spc="-1">
                <a:solidFill>
                  <a:srgbClr val="000000"/>
                </a:solidFill>
                <a:latin typeface="Times New Roman"/>
                <a:ea typeface="Times New Roman"/>
              </a:rPr>
              <a:t>Deep Learning:</a:t>
            </a:r>
            <a:endParaRPr lang="en-IN" sz="1400" b="0" strike="noStrike" spc="-1">
              <a:latin typeface="Arial"/>
            </a:endParaRPr>
          </a:p>
          <a:p>
            <a:pPr marL="343080" indent="-341640" algn="just">
              <a:lnSpc>
                <a:spcPct val="150000"/>
              </a:lnSpc>
              <a:spcBef>
                <a:spcPts val="281"/>
              </a:spcBef>
              <a:tabLst>
                <a:tab pos="0" algn="l"/>
              </a:tabLst>
            </a:pPr>
            <a:r>
              <a:rPr lang="en-US" sz="1400" b="1" strike="noStrike" spc="-1">
                <a:solidFill>
                  <a:srgbClr val="000000"/>
                </a:solidFill>
                <a:latin typeface="Times New Roman"/>
                <a:ea typeface="Times New Roman"/>
              </a:rPr>
              <a:t>Deep learning is a subset of machine learning, which is essentially a neural network with three or more layers. These neural networks attempt to simulate the behavior of the human brain—albeit far from matching its ability—allowing it to “learn” from large amounts of data.</a:t>
            </a:r>
            <a:endParaRPr lang="en-IN" sz="1400" b="0" strike="noStrike" spc="-1">
              <a:latin typeface="Arial"/>
            </a:endParaRPr>
          </a:p>
          <a:p>
            <a:pPr marL="343080" indent="-341640" algn="just">
              <a:lnSpc>
                <a:spcPct val="150000"/>
              </a:lnSpc>
              <a:spcBef>
                <a:spcPts val="281"/>
              </a:spcBef>
              <a:tabLst>
                <a:tab pos="0" algn="l"/>
              </a:tabLst>
            </a:pPr>
            <a:endParaRPr lang="en-IN" sz="1400" b="0" strike="noStrike" spc="-1">
              <a:latin typeface="Arial"/>
            </a:endParaRPr>
          </a:p>
        </p:txBody>
      </p:sp>
      <p:pic>
        <p:nvPicPr>
          <p:cNvPr id="123" name="Picture 122"/>
          <p:cNvPicPr/>
          <p:nvPr/>
        </p:nvPicPr>
        <p:blipFill>
          <a:blip r:embed="rId2"/>
          <a:stretch/>
        </p:blipFill>
        <p:spPr>
          <a:xfrm>
            <a:off x="4420440" y="3189240"/>
            <a:ext cx="4290480" cy="3217680"/>
          </a:xfrm>
          <a:prstGeom prst="rect">
            <a:avLst/>
          </a:prstGeom>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ustomShape 1"/>
          <p:cNvSpPr/>
          <p:nvPr/>
        </p:nvSpPr>
        <p:spPr>
          <a:xfrm>
            <a:off x="251640" y="1154160"/>
            <a:ext cx="8380440" cy="27302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50000"/>
              </a:lnSpc>
              <a:tabLst>
                <a:tab pos="0" algn="l"/>
              </a:tabLst>
            </a:pPr>
            <a:endParaRPr lang="en-IN" sz="1800" b="0" strike="noStrike" spc="-1">
              <a:latin typeface="Arial"/>
            </a:endParaRPr>
          </a:p>
          <a:p>
            <a:pPr algn="ctr">
              <a:lnSpc>
                <a:spcPct val="150000"/>
              </a:lnSpc>
              <a:tabLst>
                <a:tab pos="0" algn="l"/>
              </a:tabLst>
            </a:pPr>
            <a:endParaRPr lang="en-IN" sz="1800" b="0" strike="noStrike" spc="-1">
              <a:latin typeface="Arial"/>
            </a:endParaRPr>
          </a:p>
          <a:p>
            <a:pPr>
              <a:lnSpc>
                <a:spcPct val="100000"/>
              </a:lnSpc>
              <a:tabLst>
                <a:tab pos="0" algn="l"/>
              </a:tabLst>
            </a:pPr>
            <a:r>
              <a:rPr lang="en-US" sz="1800" b="1" strike="noStrike" spc="-1">
                <a:solidFill>
                  <a:srgbClr val="000000"/>
                </a:solidFill>
                <a:latin typeface="Calibri"/>
                <a:ea typeface="Calibri"/>
              </a:rPr>
              <a:t> FUTURE ENHANCEMENT</a:t>
            </a:r>
            <a:endParaRPr lang="en-IN" sz="1800" b="0" strike="noStrike" spc="-1">
              <a:latin typeface="Arial"/>
            </a:endParaRPr>
          </a:p>
          <a:p>
            <a:pPr>
              <a:lnSpc>
                <a:spcPct val="100000"/>
              </a:lnSpc>
              <a:tabLst>
                <a:tab pos="0" algn="l"/>
              </a:tabLst>
            </a:pPr>
            <a:endParaRPr lang="en-IN" sz="1800" b="0" strike="noStrike" spc="-1">
              <a:latin typeface="Arial"/>
            </a:endParaRPr>
          </a:p>
          <a:p>
            <a:pPr algn="just">
              <a:lnSpc>
                <a:spcPct val="150000"/>
              </a:lnSpc>
              <a:spcAft>
                <a:spcPts val="1001"/>
              </a:spcAft>
              <a:tabLst>
                <a:tab pos="1771560" algn="l"/>
              </a:tabLst>
            </a:pPr>
            <a:r>
              <a:rPr lang="en-US" sz="1400" b="0" strike="noStrike" spc="-1">
                <a:solidFill>
                  <a:srgbClr val="000000"/>
                </a:solidFill>
                <a:latin typeface="Times New Roman"/>
                <a:ea typeface="Times New Roman"/>
              </a:rPr>
              <a:t>We plan to extend our work in the future with other factors like knowledge graphs and user credibility for further verification of the output generated by the WELFake model.</a:t>
            </a:r>
            <a:endParaRPr lang="en-IN" sz="1400" b="0" strike="noStrike" spc="-1">
              <a:latin typeface="Arial"/>
            </a:endParaRPr>
          </a:p>
          <a:p>
            <a:pPr algn="just">
              <a:lnSpc>
                <a:spcPct val="150000"/>
              </a:lnSpc>
              <a:tabLst>
                <a:tab pos="0" algn="l"/>
              </a:tabLst>
            </a:pPr>
            <a:endParaRPr lang="en-IN" sz="1400" b="0" strike="noStrike" spc="-1">
              <a:latin typeface="Arial"/>
            </a:endParaRPr>
          </a:p>
          <a:p>
            <a:pPr algn="just">
              <a:lnSpc>
                <a:spcPct val="150000"/>
              </a:lnSpc>
              <a:tabLst>
                <a:tab pos="0" algn="l"/>
              </a:tabLst>
            </a:pPr>
            <a:endParaRPr lang="en-IN" sz="14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stomShape 1"/>
          <p:cNvSpPr/>
          <p:nvPr/>
        </p:nvSpPr>
        <p:spPr>
          <a:xfrm>
            <a:off x="216000" y="247680"/>
            <a:ext cx="8602920" cy="4550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50000"/>
              </a:lnSpc>
              <a:tabLst>
                <a:tab pos="0" algn="l"/>
              </a:tabLst>
            </a:pPr>
            <a:r>
              <a:rPr lang="en-US" sz="2000" b="1" strike="noStrike" spc="-1">
                <a:solidFill>
                  <a:srgbClr val="000000"/>
                </a:solidFill>
                <a:latin typeface="Times New Roman"/>
                <a:ea typeface="Times New Roman"/>
              </a:rPr>
              <a:t>CHAPTER 10</a:t>
            </a:r>
            <a:endParaRPr lang="en-IN" sz="2000" b="0" strike="noStrike" spc="-1">
              <a:latin typeface="Arial"/>
            </a:endParaRPr>
          </a:p>
          <a:p>
            <a:pPr algn="ctr">
              <a:lnSpc>
                <a:spcPct val="150000"/>
              </a:lnSpc>
              <a:tabLst>
                <a:tab pos="0" algn="l"/>
              </a:tabLst>
            </a:pPr>
            <a:r>
              <a:rPr lang="en-US" sz="2000" b="1" strike="noStrike" spc="-1">
                <a:solidFill>
                  <a:srgbClr val="000000"/>
                </a:solidFill>
                <a:latin typeface="Times New Roman"/>
                <a:ea typeface="Times New Roman"/>
              </a:rPr>
              <a:t>CONCLUSION</a:t>
            </a:r>
            <a:endParaRPr lang="en-IN" sz="2000" b="0" strike="noStrike" spc="-1">
              <a:latin typeface="Arial"/>
            </a:endParaRPr>
          </a:p>
          <a:p>
            <a:pPr algn="ctr">
              <a:lnSpc>
                <a:spcPct val="100000"/>
              </a:lnSpc>
              <a:tabLst>
                <a:tab pos="0" algn="l"/>
              </a:tabLst>
            </a:pPr>
            <a:endParaRPr lang="en-IN" sz="2000" b="0" strike="noStrike" spc="-1">
              <a:latin typeface="Arial"/>
            </a:endParaRPr>
          </a:p>
          <a:p>
            <a:pPr algn="just">
              <a:lnSpc>
                <a:spcPct val="150000"/>
              </a:lnSpc>
              <a:tabLst>
                <a:tab pos="0" algn="l"/>
              </a:tabLst>
            </a:pPr>
            <a:r>
              <a:rPr lang="en-US" sz="1600" b="1" strike="noStrike" spc="-1">
                <a:solidFill>
                  <a:srgbClr val="000000"/>
                </a:solidFill>
                <a:latin typeface="Times New Roman"/>
                <a:ea typeface="Times New Roman"/>
              </a:rPr>
              <a:t>10.1 CONCLUSION</a:t>
            </a:r>
            <a:endParaRPr lang="en-IN" sz="1600" b="0" strike="noStrike" spc="-1">
              <a:latin typeface="Arial"/>
            </a:endParaRPr>
          </a:p>
          <a:p>
            <a:pPr algn="just">
              <a:lnSpc>
                <a:spcPct val="150000"/>
              </a:lnSpc>
              <a:tabLst>
                <a:tab pos="0" algn="l"/>
              </a:tabLst>
            </a:pPr>
            <a:r>
              <a:rPr lang="en-US" sz="1400" b="0" strike="noStrike" spc="-1">
                <a:solidFill>
                  <a:srgbClr val="000000"/>
                </a:solidFill>
                <a:latin typeface="Times New Roman"/>
                <a:ea typeface="Times New Roman"/>
              </a:rPr>
              <a:t>We presented a new model called WELFake for text fake news detection. For this purpose, we prepared a larger data set called WELFake with over news articles combining four open-source data sets (i.e., Kaggle, McIntire, Reuters, and BuzzFeed) to reduce their individual limitation and bias. Afterward, we analyzed inguistic features from state-of-the- art works and increase the standard classifiers’ accuracy. We applied two WE-based methods (i.e., TF-IDF, CV) over these linguistic features using CNN Model Architecture. We finally applied the result of this CNN Model Architecture to the next level with the best model results of TF-IDF and CV over LFS and obtained the final classification. Experimental results show that the WELFake model produces a high 93% accuracy on the WELFake data set. We also analyzed the performance of CNN Model Architecture in terms of accuracy, precision, recall, and F1-score, and found out that CNN Model Architecture produced the most accurate results. </a:t>
            </a:r>
            <a:endParaRPr lang="en-IN" sz="14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228600" y="-29880"/>
            <a:ext cx="8685360" cy="65073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just">
              <a:lnSpc>
                <a:spcPct val="200000"/>
              </a:lnSpc>
              <a:tabLst>
                <a:tab pos="0" algn="l"/>
              </a:tabLst>
            </a:pPr>
            <a:r>
              <a:rPr lang="en-US" sz="2000" b="1" strike="noStrike" spc="-1">
                <a:solidFill>
                  <a:srgbClr val="000000"/>
                </a:solidFill>
                <a:latin typeface="Times New Roman"/>
                <a:ea typeface="Calibri"/>
              </a:rPr>
              <a:t>10.2 REFERENCES</a:t>
            </a:r>
            <a:endParaRPr lang="en-IN" sz="2000" b="0" strike="noStrike" spc="-1">
              <a:latin typeface="Arial"/>
            </a:endParaRPr>
          </a:p>
          <a:p>
            <a:pPr algn="just">
              <a:lnSpc>
                <a:spcPct val="200000"/>
              </a:lnSpc>
              <a:tabLst>
                <a:tab pos="0" algn="l"/>
              </a:tabLst>
            </a:pPr>
            <a:endParaRPr lang="en-IN" sz="2000" b="0" strike="noStrike" spc="-1">
              <a:latin typeface="Arial"/>
            </a:endParaRPr>
          </a:p>
          <a:p>
            <a:pPr algn="just">
              <a:lnSpc>
                <a:spcPct val="150000"/>
              </a:lnSpc>
              <a:tabLst>
                <a:tab pos="0" algn="l"/>
              </a:tabLst>
            </a:pPr>
            <a:r>
              <a:rPr lang="en-US" sz="1200" b="0" strike="noStrike" spc="-1">
                <a:solidFill>
                  <a:srgbClr val="000000"/>
                </a:solidFill>
                <a:latin typeface="Times New Roman"/>
                <a:ea typeface="Times New Roman"/>
              </a:rPr>
              <a:t>[1] W. Jiang, J. Wu, F. Li, G. Wang, and H. Zheng, “Trust evaluation in online social networks using generalized network flow,” IEEE Trans. Comput., vol. 65, no. 3, pp. 952–963, Mar. 2016.</a:t>
            </a:r>
            <a:endParaRPr lang="en-IN" sz="1200" b="0" strike="noStrike" spc="-1">
              <a:latin typeface="Arial"/>
            </a:endParaRPr>
          </a:p>
          <a:p>
            <a:pPr algn="just">
              <a:lnSpc>
                <a:spcPct val="150000"/>
              </a:lnSpc>
              <a:tabLst>
                <a:tab pos="0" algn="l"/>
              </a:tabLst>
            </a:pPr>
            <a:r>
              <a:rPr lang="en-US" sz="1200" b="0" strike="noStrike" spc="-1">
                <a:solidFill>
                  <a:srgbClr val="000000"/>
                </a:solidFill>
                <a:latin typeface="Times New Roman"/>
                <a:ea typeface="Times New Roman"/>
              </a:rPr>
              <a:t>[2] M. Alrubaian, M. Al-Qurishi, A. Alamri, M. Al-Rakhami, M. M. Hassan, and G. Fortino, “Credibility in online social networks: A survey,” IEEE Access, vol. 7, pp. 2828–2855, 2019.</a:t>
            </a:r>
            <a:endParaRPr lang="en-IN" sz="1200" b="0" strike="noStrike" spc="-1">
              <a:latin typeface="Arial"/>
            </a:endParaRPr>
          </a:p>
          <a:p>
            <a:pPr algn="just">
              <a:lnSpc>
                <a:spcPct val="150000"/>
              </a:lnSpc>
              <a:tabLst>
                <a:tab pos="0" algn="l"/>
              </a:tabLst>
            </a:pPr>
            <a:r>
              <a:rPr lang="en-US" sz="1200" b="0" strike="noStrike" spc="-1">
                <a:solidFill>
                  <a:srgbClr val="000000"/>
                </a:solidFill>
                <a:latin typeface="Times New Roman"/>
                <a:ea typeface="Times New Roman"/>
              </a:rPr>
              <a:t>[3] S. Ranganath, S. Wang, X. Hu, J. Tang, and H. Liu, “Facilitating time critical information seeking in social media,” IEEE Trans. Knowl. Data Eng., vol. 29, no. 10, pp. 2197–2209, Oct. 2017.</a:t>
            </a:r>
            <a:endParaRPr lang="en-IN" sz="1200" b="0" strike="noStrike" spc="-1">
              <a:latin typeface="Arial"/>
            </a:endParaRPr>
          </a:p>
          <a:p>
            <a:pPr algn="just">
              <a:lnSpc>
                <a:spcPct val="150000"/>
              </a:lnSpc>
              <a:tabLst>
                <a:tab pos="0" algn="l"/>
              </a:tabLst>
            </a:pPr>
            <a:r>
              <a:rPr lang="en-US" sz="1200" b="0" strike="noStrike" spc="-1">
                <a:solidFill>
                  <a:srgbClr val="000000"/>
                </a:solidFill>
                <a:latin typeface="Times New Roman"/>
                <a:ea typeface="Times New Roman"/>
              </a:rPr>
              <a:t>[4] Z. Zhang, R. Sun, X. Wang, and C. Zhao, “A situational analytic method for user behavior pattern in multimedia social networks,” IEEE Trans. Big Data, vol. 5, no. 4, pp. 520–528, Dec. 2019.</a:t>
            </a:r>
            <a:endParaRPr lang="en-IN" sz="1200" b="0" strike="noStrike" spc="-1">
              <a:latin typeface="Arial"/>
            </a:endParaRPr>
          </a:p>
          <a:p>
            <a:pPr algn="just">
              <a:lnSpc>
                <a:spcPct val="150000"/>
              </a:lnSpc>
              <a:tabLst>
                <a:tab pos="0" algn="l"/>
              </a:tabLst>
            </a:pPr>
            <a:r>
              <a:rPr lang="en-US" sz="1200" b="0" strike="noStrike" spc="-1">
                <a:solidFill>
                  <a:srgbClr val="000000"/>
                </a:solidFill>
                <a:latin typeface="Times New Roman"/>
                <a:ea typeface="Times New Roman"/>
              </a:rPr>
              <a:t>[5] M. Schudson and B. Zelizer, “Fake news in context,” in Understanding and Addressing the Disinformation Ecosystem. Philadelphia, PA, USA: Annenberg School for Communication, Apr. 2017, pp. 1–4.</a:t>
            </a:r>
            <a:endParaRPr lang="en-IN" sz="1200" b="0" strike="noStrike" spc="-1">
              <a:latin typeface="Arial"/>
            </a:endParaRPr>
          </a:p>
          <a:p>
            <a:pPr algn="just">
              <a:lnSpc>
                <a:spcPct val="150000"/>
              </a:lnSpc>
              <a:tabLst>
                <a:tab pos="0" algn="l"/>
              </a:tabLst>
            </a:pPr>
            <a:r>
              <a:rPr lang="en-US" sz="1200" b="0" strike="noStrike" spc="-1">
                <a:solidFill>
                  <a:srgbClr val="000000"/>
                </a:solidFill>
                <a:latin typeface="Times New Roman"/>
                <a:ea typeface="Times New Roman"/>
              </a:rPr>
              <a:t>[6] S. Zaryan, “Truth and trust: How audiences are making sense of fake news,” M.S. thesis, Media Commun. Studies, Lund Univ. Publications Student Papers, Stockholm, Sweden, Jun. 2017. [Online]. Available: https://lup.lub.lu.se/student-papers/search/publication/8906886</a:t>
            </a:r>
            <a:endParaRPr lang="en-IN" sz="1200" b="0" strike="noStrike" spc="-1">
              <a:latin typeface="Arial"/>
            </a:endParaRPr>
          </a:p>
          <a:p>
            <a:pPr algn="just">
              <a:lnSpc>
                <a:spcPct val="150000"/>
              </a:lnSpc>
              <a:tabLst>
                <a:tab pos="0" algn="l"/>
              </a:tabLst>
            </a:pPr>
            <a:r>
              <a:rPr lang="en-US" sz="1200" b="0" strike="noStrike" spc="-1">
                <a:solidFill>
                  <a:srgbClr val="000000"/>
                </a:solidFill>
                <a:latin typeface="Times New Roman"/>
                <a:ea typeface="Times New Roman"/>
              </a:rPr>
              <a:t>[7] S. Vosoughi, D. Roy, and S. Aral, “The spread of true and false news online,” Science, vol. 359, no. 6380, pp. 1146–1151, Mar. 2018. </a:t>
            </a:r>
            <a:endParaRPr lang="en-IN" sz="1200" b="0" strike="noStrike" spc="-1">
              <a:latin typeface="Arial"/>
            </a:endParaRPr>
          </a:p>
          <a:p>
            <a:pPr algn="just">
              <a:lnSpc>
                <a:spcPct val="150000"/>
              </a:lnSpc>
              <a:tabLst>
                <a:tab pos="0" algn="l"/>
              </a:tabLst>
            </a:pPr>
            <a:r>
              <a:rPr lang="en-US" sz="1200" b="0" strike="noStrike" spc="-1">
                <a:solidFill>
                  <a:srgbClr val="000000"/>
                </a:solidFill>
                <a:latin typeface="Times New Roman"/>
                <a:ea typeface="Times New Roman"/>
              </a:rPr>
              <a:t>[8] R. Sequeira, A. Gayen, N. Ganguly, S. K. Dandapat, and J. Chandra, “A large-scale study of the Twitter follower network to characterize the spread of prescription drug abuse tweets,” IEEE Trans. Comput. Social Syst., vol. 6, no. 6, pp. 1232–1244, Dec. 2019.</a:t>
            </a:r>
            <a:endParaRPr lang="en-IN" sz="1200" b="0" strike="noStrike" spc="-1">
              <a:latin typeface="Arial"/>
            </a:endParaRPr>
          </a:p>
          <a:p>
            <a:pPr algn="just">
              <a:lnSpc>
                <a:spcPct val="150000"/>
              </a:lnSpc>
              <a:tabLst>
                <a:tab pos="0" algn="l"/>
              </a:tabLst>
            </a:pPr>
            <a:r>
              <a:rPr lang="en-US" sz="1200" b="0" strike="noStrike" spc="-1">
                <a:solidFill>
                  <a:srgbClr val="000000"/>
                </a:solidFill>
                <a:latin typeface="Times New Roman"/>
                <a:ea typeface="Times New Roman"/>
              </a:rPr>
              <a:t>[9] Politifact News Dataset. Accessed: Mar. 31, 2020. [Online]. Available: http://www.politifact.com/</a:t>
            </a:r>
            <a:endParaRPr lang="en-IN" sz="1200" b="0" strike="noStrike" spc="-1">
              <a:latin typeface="Arial"/>
            </a:endParaRPr>
          </a:p>
          <a:p>
            <a:pPr algn="just">
              <a:lnSpc>
                <a:spcPct val="150000"/>
              </a:lnSpc>
              <a:tabLst>
                <a:tab pos="0" algn="l"/>
              </a:tabLst>
            </a:pPr>
            <a:r>
              <a:rPr lang="en-US" sz="1200" b="0" strike="noStrike" spc="-1">
                <a:solidFill>
                  <a:srgbClr val="000000"/>
                </a:solidFill>
                <a:latin typeface="Times New Roman"/>
                <a:ea typeface="Times New Roman"/>
              </a:rPr>
              <a:t>[10] The Washingtonpost Fact Checker. Accessed: Mar. 31, 2020. [Online]. Available: https://www.washingtonpost.com/news/fact-checker</a:t>
            </a:r>
            <a:endParaRPr lang="en-IN" sz="1200" b="0" strike="noStrike" spc="-1">
              <a:latin typeface="Arial"/>
            </a:endParaRPr>
          </a:p>
          <a:p>
            <a:pPr algn="just">
              <a:lnSpc>
                <a:spcPct val="150000"/>
              </a:lnSpc>
              <a:tabLst>
                <a:tab pos="0" algn="l"/>
              </a:tabLst>
            </a:pPr>
            <a:endParaRPr lang="en-IN" sz="12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ustomShape 1"/>
          <p:cNvSpPr/>
          <p:nvPr/>
        </p:nvSpPr>
        <p:spPr>
          <a:xfrm>
            <a:off x="304560" y="851040"/>
            <a:ext cx="8533440" cy="51559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43080" algn="just">
              <a:lnSpc>
                <a:spcPct val="150000"/>
              </a:lnSpc>
              <a:spcBef>
                <a:spcPts val="281"/>
              </a:spcBef>
              <a:spcAft>
                <a:spcPts val="1001"/>
              </a:spcAft>
              <a:tabLst>
                <a:tab pos="0" algn="l"/>
              </a:tabLst>
            </a:pPr>
            <a:endParaRPr lang="en-IN" sz="1800" b="0" strike="noStrike" spc="-1">
              <a:latin typeface="Arial"/>
            </a:endParaRPr>
          </a:p>
          <a:p>
            <a:pPr marL="343080" algn="just">
              <a:lnSpc>
                <a:spcPct val="150000"/>
              </a:lnSpc>
              <a:spcBef>
                <a:spcPts val="281"/>
              </a:spcBef>
              <a:tabLst>
                <a:tab pos="0" algn="l"/>
              </a:tabLst>
            </a:pPr>
            <a:r>
              <a:rPr lang="en-US" sz="1400" b="0" strike="noStrike" spc="-1">
                <a:solidFill>
                  <a:srgbClr val="000000"/>
                </a:solidFill>
                <a:latin typeface="Times New Roman"/>
                <a:ea typeface="Times New Roman"/>
              </a:rPr>
              <a:t>FAKE NEWS:	Fake news are low-quality information with purposefully false data, propagated by individuals or bots that deliberately manipulate message for tattle or political plans. Schudson and Zelizer [5] claimed that the term “fake news” originated in previous centuries together with the mass media itself.</a:t>
            </a:r>
            <a:endParaRPr lang="en-IN" sz="1400" b="0" strike="noStrike" spc="-1">
              <a:latin typeface="Arial"/>
            </a:endParaRPr>
          </a:p>
          <a:p>
            <a:pPr marL="343080" algn="just">
              <a:lnSpc>
                <a:spcPct val="150000"/>
              </a:lnSpc>
              <a:spcBef>
                <a:spcPts val="281"/>
              </a:spcBef>
              <a:tabLst>
                <a:tab pos="0" algn="l"/>
              </a:tabLst>
            </a:pPr>
            <a:r>
              <a:rPr lang="en-US" sz="1400" b="0" strike="noStrike" spc="-1">
                <a:solidFill>
                  <a:srgbClr val="000000"/>
                </a:solidFill>
                <a:latin typeface="Times New Roman"/>
                <a:ea typeface="Times New Roman"/>
              </a:rPr>
              <a:t>	Nowadays people around the world are getting much involved on online social networks regardless of age, community, or gender </a:t>
            </a:r>
            <a:endParaRPr lang="en-IN" sz="1400" b="0" strike="noStrike" spc="-1">
              <a:latin typeface="Arial"/>
            </a:endParaRPr>
          </a:p>
          <a:p>
            <a:pPr marL="343080" algn="just">
              <a:lnSpc>
                <a:spcPct val="150000"/>
              </a:lnSpc>
              <a:spcBef>
                <a:spcPts val="281"/>
              </a:spcBef>
              <a:tabLst>
                <a:tab pos="0" algn="l"/>
              </a:tabLst>
            </a:pPr>
            <a:r>
              <a:rPr lang="en-US" sz="1400" b="0" strike="noStrike" spc="-1">
                <a:solidFill>
                  <a:srgbClr val="000000"/>
                </a:solidFill>
                <a:latin typeface="Times New Roman"/>
                <a:ea typeface="Times New Roman"/>
              </a:rPr>
              <a:t>[1]. Communicating using social networks is simple, fast, and attractive to share and transfer information. Currently, social network sites like Facebook trailed by Twitter are the market pioneers, facilitating over 1.3 billion clients with a dynamic monthly variation of 300 million users in average [</a:t>
            </a:r>
            <a:endParaRPr lang="en-IN" sz="1400" b="0" strike="noStrike" spc="-1">
              <a:latin typeface="Arial"/>
            </a:endParaRPr>
          </a:p>
          <a:p>
            <a:pPr marL="343080" algn="just">
              <a:lnSpc>
                <a:spcPct val="150000"/>
              </a:lnSpc>
              <a:spcBef>
                <a:spcPts val="281"/>
              </a:spcBef>
              <a:tabLst>
                <a:tab pos="0" algn="l"/>
              </a:tabLst>
            </a:pPr>
            <a:r>
              <a:rPr lang="en-US" sz="1400" b="0" strike="noStrike" spc="-1">
                <a:solidFill>
                  <a:srgbClr val="000000"/>
                </a:solidFill>
                <a:latin typeface="Times New Roman"/>
                <a:ea typeface="Times New Roman"/>
              </a:rPr>
              <a:t>2]. Their collaborations generate Terabytes of information every second [3], </a:t>
            </a:r>
            <a:endParaRPr lang="en-IN" sz="1400" b="0" strike="noStrike" spc="-1">
              <a:latin typeface="Arial"/>
            </a:endParaRPr>
          </a:p>
          <a:p>
            <a:pPr marL="343080" algn="just">
              <a:lnSpc>
                <a:spcPct val="150000"/>
              </a:lnSpc>
              <a:spcBef>
                <a:spcPts val="281"/>
              </a:spcBef>
              <a:tabLst>
                <a:tab pos="0" algn="l"/>
              </a:tabLst>
            </a:pPr>
            <a:r>
              <a:rPr lang="en-US" sz="1400" b="0" strike="noStrike" spc="-1">
                <a:solidFill>
                  <a:srgbClr val="000000"/>
                </a:solidFill>
                <a:latin typeface="Times New Roman"/>
                <a:ea typeface="Times New Roman"/>
              </a:rPr>
              <a:t>[4]. Online social networks are attractive because of the simple and convenient way to access and circulate information with other people. However, the fast scattering of data at a high rate with minimal effort enables the widespread of false information, such as fake news, which are harmful to society and people.</a:t>
            </a:r>
            <a:endParaRPr lang="en-IN" sz="1400" b="0" strike="noStrike" spc="-1">
              <a:latin typeface="Arial"/>
            </a:endParaRPr>
          </a:p>
          <a:p>
            <a:pPr marL="343080" algn="just">
              <a:lnSpc>
                <a:spcPct val="150000"/>
              </a:lnSpc>
              <a:spcBef>
                <a:spcPts val="281"/>
              </a:spcBef>
              <a:tabLst>
                <a:tab pos="0" algn="l"/>
              </a:tabLst>
            </a:pPr>
            <a:r>
              <a:rPr lang="en-US" sz="1400" b="0" strike="noStrike" spc="-1">
                <a:solidFill>
                  <a:srgbClr val="000000"/>
                </a:solidFill>
                <a:latin typeface="Times New Roman"/>
                <a:ea typeface="Times New Roman"/>
              </a:rPr>
              <a:t>F</a:t>
            </a:r>
            <a:endParaRPr lang="en-IN" sz="1400" b="0" strike="noStrike" spc="-1">
              <a:latin typeface="Arial"/>
            </a:endParaRPr>
          </a:p>
          <a:p>
            <a:pPr marL="343080" algn="just">
              <a:lnSpc>
                <a:spcPct val="150000"/>
              </a:lnSpc>
              <a:spcBef>
                <a:spcPts val="281"/>
              </a:spcBef>
              <a:tabLst>
                <a:tab pos="0" algn="l"/>
              </a:tabLst>
            </a:pPr>
            <a:endParaRPr lang="en-IN" sz="14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CustomShape 1"/>
          <p:cNvSpPr/>
          <p:nvPr/>
        </p:nvSpPr>
        <p:spPr>
          <a:xfrm>
            <a:off x="304560" y="-154440"/>
            <a:ext cx="8533440" cy="39776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43080" algn="just">
              <a:lnSpc>
                <a:spcPct val="150000"/>
              </a:lnSpc>
              <a:spcBef>
                <a:spcPts val="281"/>
              </a:spcBef>
              <a:spcAft>
                <a:spcPts val="1001"/>
              </a:spcAft>
              <a:tabLst>
                <a:tab pos="0" algn="l"/>
              </a:tabLst>
            </a:pPr>
            <a:r>
              <a:rPr lang="en-US" sz="1400" b="0" strike="noStrike" spc="-1">
                <a:solidFill>
                  <a:srgbClr val="000000"/>
                </a:solidFill>
                <a:latin typeface="Times New Roman"/>
                <a:ea typeface="Times New Roman"/>
              </a:rPr>
              <a:t>False information categories are fake news, satire, misinformation, rumor, hoax, disinformation, propaganda, and opinion spam . These categories are not mutually exclusive, but many researchers used them with different storylines. Although there exist a few websites to check the authenticity of the news like PolitiFact , The Washington Post Fact Checker , FactCheck , Snopes , TruthOrFiction , FullFact , HoaxSlayer , Vishvas News , Factly Media &amp; Research  yet, these websites are unable to spontaneously react to any fake news event.	</a:t>
            </a:r>
            <a:endParaRPr lang="en-IN" sz="1400" b="0" strike="noStrike" spc="-1">
              <a:latin typeface="Arial"/>
            </a:endParaRPr>
          </a:p>
        </p:txBody>
      </p:sp>
      <p:pic>
        <p:nvPicPr>
          <p:cNvPr id="126" name="Picture 2"/>
          <p:cNvPicPr/>
          <p:nvPr/>
        </p:nvPicPr>
        <p:blipFill>
          <a:blip r:embed="rId2"/>
          <a:stretch/>
        </p:blipFill>
        <p:spPr>
          <a:xfrm>
            <a:off x="1848960" y="3055320"/>
            <a:ext cx="5445000" cy="2964600"/>
          </a:xfrm>
          <a:prstGeom prst="rect">
            <a:avLst/>
          </a:prstGeom>
          <a:ln>
            <a:noFill/>
          </a:ln>
        </p:spPr>
      </p:pic>
      <p:sp>
        <p:nvSpPr>
          <p:cNvPr id="127" name="CustomShape 2"/>
          <p:cNvSpPr/>
          <p:nvPr/>
        </p:nvSpPr>
        <p:spPr>
          <a:xfrm>
            <a:off x="1043640" y="6019560"/>
            <a:ext cx="7271280" cy="50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50000"/>
              </a:lnSpc>
              <a:spcAft>
                <a:spcPts val="1001"/>
              </a:spcAft>
              <a:tabLst>
                <a:tab pos="0" algn="l"/>
              </a:tabLst>
            </a:pPr>
            <a:r>
              <a:rPr lang="en-US" sz="1800" b="1" strike="noStrike" spc="-1">
                <a:solidFill>
                  <a:srgbClr val="000000"/>
                </a:solidFill>
                <a:latin typeface="Times New Roman"/>
                <a:ea typeface="Times New Roman"/>
              </a:rPr>
              <a:t>Fake news examples. (a) Decontextualized news. (b) False news.</a:t>
            </a:r>
            <a:endParaRPr lang="en-IN" sz="18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1"/>
          <p:cNvSpPr/>
          <p:nvPr/>
        </p:nvSpPr>
        <p:spPr>
          <a:xfrm>
            <a:off x="304920" y="380880"/>
            <a:ext cx="8075880" cy="555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algn="just">
              <a:lnSpc>
                <a:spcPct val="150000"/>
              </a:lnSpc>
              <a:spcBef>
                <a:spcPts val="360"/>
              </a:spcBef>
              <a:tabLst>
                <a:tab pos="0" algn="l"/>
              </a:tabLst>
            </a:pPr>
            <a:r>
              <a:rPr lang="en-US" sz="1800" b="1" strike="noStrike" spc="-1">
                <a:solidFill>
                  <a:srgbClr val="000000"/>
                </a:solidFill>
                <a:latin typeface="Times New Roman"/>
                <a:ea typeface="Times New Roman"/>
              </a:rPr>
              <a:t>2.1 SCOPE OF THE PROJECT</a:t>
            </a:r>
            <a:endParaRPr lang="en-IN" sz="1800" b="0" strike="noStrike" spc="-1">
              <a:latin typeface="Arial"/>
            </a:endParaRPr>
          </a:p>
          <a:p>
            <a:pPr marL="457200" algn="just">
              <a:lnSpc>
                <a:spcPct val="150000"/>
              </a:lnSpc>
              <a:spcBef>
                <a:spcPts val="221"/>
              </a:spcBef>
              <a:spcAft>
                <a:spcPts val="1001"/>
              </a:spcAft>
              <a:tabLst>
                <a:tab pos="0" algn="l"/>
              </a:tabLst>
            </a:pPr>
            <a:endParaRPr lang="en-IN" sz="1800" b="0" strike="noStrike" spc="-1">
              <a:latin typeface="Arial"/>
            </a:endParaRPr>
          </a:p>
          <a:p>
            <a:pPr marL="457200" algn="just">
              <a:lnSpc>
                <a:spcPct val="150000"/>
              </a:lnSpc>
              <a:spcBef>
                <a:spcPts val="360"/>
              </a:spcBef>
              <a:spcAft>
                <a:spcPts val="799"/>
              </a:spcAft>
              <a:tabLst>
                <a:tab pos="0" algn="l"/>
              </a:tabLst>
            </a:pPr>
            <a:r>
              <a:rPr lang="en-US" sz="1800" b="0" strike="noStrike" spc="-1">
                <a:solidFill>
                  <a:srgbClr val="000000"/>
                </a:solidFill>
                <a:latin typeface="Times New Roman"/>
                <a:ea typeface="Times New Roman"/>
              </a:rPr>
              <a:t>We proposed a novel WELFake model for fake news detection in two steps. 1) collection of various linguistic features from state-of-the- art methods and identification of a subset that performs well on the larger WELFake data set, and 2) ensemble learning on WE features using CNN Model Architecture.</a:t>
            </a:r>
            <a:endParaRPr lang="en-IN" sz="18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ustomShape 1"/>
          <p:cNvSpPr/>
          <p:nvPr/>
        </p:nvSpPr>
        <p:spPr>
          <a:xfrm>
            <a:off x="304920" y="380880"/>
            <a:ext cx="8075880" cy="555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400"/>
              </a:spcBef>
              <a:tabLst>
                <a:tab pos="0" algn="l"/>
              </a:tabLst>
            </a:pPr>
            <a:r>
              <a:rPr lang="en-US" sz="2000" b="1" strike="noStrike" spc="-1">
                <a:solidFill>
                  <a:srgbClr val="000000"/>
                </a:solidFill>
                <a:latin typeface="Times New Roman"/>
                <a:ea typeface="DejaVu Sans"/>
              </a:rPr>
              <a:t>1.3 OBJECTIVE</a:t>
            </a:r>
            <a:endParaRPr lang="en-IN" sz="2000" b="0" strike="noStrike" spc="-1">
              <a:latin typeface="Arial"/>
            </a:endParaRPr>
          </a:p>
          <a:p>
            <a:pPr marL="343080" indent="-341640">
              <a:lnSpc>
                <a:spcPct val="100000"/>
              </a:lnSpc>
              <a:spcBef>
                <a:spcPts val="400"/>
              </a:spcBef>
              <a:tabLst>
                <a:tab pos="0" algn="l"/>
              </a:tabLst>
            </a:pPr>
            <a:endParaRPr lang="en-IN" sz="2000" b="0" strike="noStrike" spc="-1">
              <a:latin typeface="Arial"/>
            </a:endParaRPr>
          </a:p>
          <a:p>
            <a:pPr marL="343080" indent="-341640" algn="just">
              <a:lnSpc>
                <a:spcPct val="150000"/>
              </a:lnSpc>
              <a:spcBef>
                <a:spcPts val="360"/>
              </a:spcBef>
              <a:spcAft>
                <a:spcPts val="1001"/>
              </a:spcAft>
              <a:tabLst>
                <a:tab pos="0" algn="l"/>
              </a:tabLst>
            </a:pPr>
            <a:r>
              <a:rPr lang="en-US" sz="1800" b="0" strike="noStrike" spc="-1">
                <a:solidFill>
                  <a:srgbClr val="000000"/>
                </a:solidFill>
                <a:latin typeface="Times New Roman"/>
                <a:ea typeface="Times New Roman"/>
              </a:rPr>
              <a:t>This article proposes a two-phase benchmark model named WELFake based on word embedding (WE) over linguistic features for fake news detection using machine learning classification. The first phase preprocesses the data set and validates the veracity of news content by using linguistic features. The second phase merges the linguistic feature sets with CNN Model Architecture. To validate its approach, this article also carefully designs a novel WELFake data set with few articles, which incorporates different data sets to generate an unbiased classification output. Experimental results show that the WELFake model categorizes the news in real and fake and achieved an accuracy of 93%.</a:t>
            </a:r>
            <a:endParaRPr lang="en-IN" sz="18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CustomShape 1"/>
          <p:cNvSpPr/>
          <p:nvPr/>
        </p:nvSpPr>
        <p:spPr>
          <a:xfrm>
            <a:off x="304920" y="380880"/>
            <a:ext cx="8514360" cy="555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360"/>
              </a:spcBef>
              <a:tabLst>
                <a:tab pos="0" algn="l"/>
              </a:tabLst>
            </a:pPr>
            <a:r>
              <a:rPr lang="en-US" sz="1800" b="1" strike="noStrike" spc="-1">
                <a:solidFill>
                  <a:srgbClr val="000000"/>
                </a:solidFill>
                <a:latin typeface="Times New Roman"/>
                <a:ea typeface="Times New Roman"/>
              </a:rPr>
              <a:t>1.4 PROBLEM STATEMENT </a:t>
            </a:r>
            <a:endParaRPr lang="en-IN" sz="1800" b="0" strike="noStrike" spc="-1">
              <a:latin typeface="Arial"/>
            </a:endParaRPr>
          </a:p>
          <a:p>
            <a:pPr marL="343080" indent="-341640">
              <a:lnSpc>
                <a:spcPct val="100000"/>
              </a:lnSpc>
              <a:spcBef>
                <a:spcPts val="400"/>
              </a:spcBef>
              <a:tabLst>
                <a:tab pos="0" algn="l"/>
              </a:tabLst>
            </a:pPr>
            <a:endParaRPr lang="en-IN" sz="1800" b="0" strike="noStrike" spc="-1">
              <a:latin typeface="Arial"/>
            </a:endParaRPr>
          </a:p>
          <a:p>
            <a:pPr marL="343080" indent="-341640" algn="just">
              <a:lnSpc>
                <a:spcPct val="150000"/>
              </a:lnSpc>
              <a:spcBef>
                <a:spcPts val="241"/>
              </a:spcBef>
              <a:spcAft>
                <a:spcPts val="1001"/>
              </a:spcAft>
              <a:tabLst>
                <a:tab pos="0" algn="l"/>
              </a:tabLst>
            </a:pPr>
            <a:r>
              <a:rPr lang="en-US" sz="1200" b="0" strike="noStrike" spc="-1">
                <a:solidFill>
                  <a:srgbClr val="000000"/>
                </a:solidFill>
                <a:latin typeface="Times New Roman"/>
                <a:ea typeface="Times New Roman"/>
              </a:rPr>
              <a:t>However, the following four questions remain unanswered. </a:t>
            </a:r>
            <a:endParaRPr lang="en-IN" sz="1200" b="0" strike="noStrike" spc="-1">
              <a:latin typeface="Arial"/>
            </a:endParaRPr>
          </a:p>
          <a:p>
            <a:pPr marL="343080" indent="-341640" algn="just">
              <a:lnSpc>
                <a:spcPct val="150000"/>
              </a:lnSpc>
              <a:spcBef>
                <a:spcPts val="241"/>
              </a:spcBef>
              <a:spcAft>
                <a:spcPts val="1001"/>
              </a:spcAft>
              <a:tabLst>
                <a:tab pos="0" algn="l"/>
              </a:tabLst>
            </a:pPr>
            <a:r>
              <a:rPr lang="en-US" sz="1200" b="0" strike="noStrike" spc="-1">
                <a:solidFill>
                  <a:srgbClr val="000000"/>
                </a:solidFill>
                <a:latin typeface="Times New Roman"/>
                <a:ea typeface="Times New Roman"/>
              </a:rPr>
              <a:t>1) Which linguistic features are most significant in classifying the news data into real and fake?</a:t>
            </a:r>
            <a:endParaRPr lang="en-IN" sz="1200" b="0" strike="noStrike" spc="-1">
              <a:latin typeface="Arial"/>
            </a:endParaRPr>
          </a:p>
          <a:p>
            <a:pPr marL="343080" indent="-341640" algn="just">
              <a:lnSpc>
                <a:spcPct val="150000"/>
              </a:lnSpc>
              <a:spcBef>
                <a:spcPts val="241"/>
              </a:spcBef>
              <a:spcAft>
                <a:spcPts val="1001"/>
              </a:spcAft>
              <a:tabLst>
                <a:tab pos="0" algn="l"/>
              </a:tabLst>
            </a:pPr>
            <a:r>
              <a:rPr lang="en-US" sz="1200" b="0" strike="noStrike" spc="-1">
                <a:solidFill>
                  <a:srgbClr val="000000"/>
                </a:solidFill>
                <a:latin typeface="Times New Roman"/>
                <a:ea typeface="Times New Roman"/>
              </a:rPr>
              <a:t>2) Which word embedding (WE) technique with linguistic features predicts fake news better than other ML methods like convolutional neural networks (CNNs) or bidirectional encoder representations from transformers (BERTs)?</a:t>
            </a:r>
            <a:endParaRPr lang="en-IN" sz="1200" b="0" strike="noStrike" spc="-1">
              <a:latin typeface="Arial"/>
            </a:endParaRPr>
          </a:p>
          <a:p>
            <a:pPr marL="343080" indent="-341640" algn="just">
              <a:lnSpc>
                <a:spcPct val="150000"/>
              </a:lnSpc>
              <a:spcBef>
                <a:spcPts val="241"/>
              </a:spcBef>
              <a:spcAft>
                <a:spcPts val="1001"/>
              </a:spcAft>
              <a:tabLst>
                <a:tab pos="0" algn="l"/>
              </a:tabLst>
            </a:pPr>
            <a:r>
              <a:rPr lang="en-US" sz="1200" b="0" strike="noStrike" spc="-1">
                <a:solidFill>
                  <a:srgbClr val="000000"/>
                </a:solidFill>
                <a:latin typeface="Times New Roman"/>
                <a:ea typeface="Times New Roman"/>
              </a:rPr>
              <a:t>3) Which classification method is the most appropriate for fake news detection on available data sets? </a:t>
            </a:r>
            <a:endParaRPr lang="en-IN" sz="1200" b="0" strike="noStrike" spc="-1">
              <a:latin typeface="Arial"/>
            </a:endParaRPr>
          </a:p>
          <a:p>
            <a:pPr marL="343080" indent="-341640" algn="just">
              <a:lnSpc>
                <a:spcPct val="150000"/>
              </a:lnSpc>
              <a:spcBef>
                <a:spcPts val="241"/>
              </a:spcBef>
              <a:spcAft>
                <a:spcPts val="1001"/>
              </a:spcAft>
              <a:tabLst>
                <a:tab pos="0" algn="l"/>
              </a:tabLst>
            </a:pPr>
            <a:r>
              <a:rPr lang="en-US" sz="1200" b="0" strike="noStrike" spc="-1">
                <a:solidFill>
                  <a:srgbClr val="000000"/>
                </a:solidFill>
                <a:latin typeface="Times New Roman"/>
                <a:ea typeface="Times New Roman"/>
              </a:rPr>
              <a:t>4) Does ensemble voting classifier improve the fake news detection results?</a:t>
            </a:r>
            <a:endParaRPr lang="en-IN" sz="1200" b="0" strike="noStrike" spc="-1">
              <a:latin typeface="Arial"/>
            </a:endParaRPr>
          </a:p>
          <a:p>
            <a:pPr marL="343080" indent="-341640" algn="just">
              <a:lnSpc>
                <a:spcPct val="150000"/>
              </a:lnSpc>
              <a:spcBef>
                <a:spcPts val="241"/>
              </a:spcBef>
              <a:spcAft>
                <a:spcPts val="1001"/>
              </a:spcAft>
              <a:tabLst>
                <a:tab pos="0" algn="l"/>
              </a:tabLst>
            </a:pPr>
            <a:r>
              <a:rPr lang="en-US" sz="1200" b="0" strike="noStrike" spc="-1">
                <a:solidFill>
                  <a:srgbClr val="000000"/>
                </a:solidFill>
                <a:latin typeface="Times New Roman"/>
                <a:ea typeface="Times New Roman"/>
              </a:rPr>
              <a:t>To answer these questions, we propose a new method called WELFake exclusively focused on text data in three stages.</a:t>
            </a:r>
            <a:endParaRPr lang="en-IN" sz="1200" b="0" strike="noStrike" spc="-1">
              <a:latin typeface="Arial"/>
            </a:endParaRPr>
          </a:p>
          <a:p>
            <a:pPr marL="343080" indent="-341640" algn="just">
              <a:lnSpc>
                <a:spcPct val="150000"/>
              </a:lnSpc>
              <a:spcBef>
                <a:spcPts val="241"/>
              </a:spcBef>
              <a:spcAft>
                <a:spcPts val="1001"/>
              </a:spcAft>
              <a:tabLst>
                <a:tab pos="0" algn="l"/>
              </a:tabLst>
            </a:pPr>
            <a:r>
              <a:rPr lang="en-US" sz="1200" b="0" strike="noStrike" spc="-1">
                <a:solidFill>
                  <a:srgbClr val="000000"/>
                </a:solidFill>
                <a:latin typeface="Times New Roman"/>
                <a:ea typeface="Times New Roman"/>
              </a:rPr>
              <a:t>1) Fake news prediction using linguistic feature sets (LFS);</a:t>
            </a:r>
            <a:endParaRPr lang="en-IN" sz="1200" b="0" strike="noStrike" spc="-1">
              <a:latin typeface="Arial"/>
            </a:endParaRPr>
          </a:p>
          <a:p>
            <a:pPr marL="343080" indent="-341640" algn="just">
              <a:lnSpc>
                <a:spcPct val="150000"/>
              </a:lnSpc>
              <a:spcBef>
                <a:spcPts val="241"/>
              </a:spcBef>
              <a:spcAft>
                <a:spcPts val="1001"/>
              </a:spcAft>
              <a:tabLst>
                <a:tab pos="0" algn="l"/>
              </a:tabLst>
            </a:pPr>
            <a:r>
              <a:rPr lang="en-US" sz="1200" b="0" strike="noStrike" spc="-1">
                <a:solidFill>
                  <a:srgbClr val="000000"/>
                </a:solidFill>
                <a:latin typeface="Times New Roman"/>
                <a:ea typeface="Times New Roman"/>
              </a:rPr>
              <a:t>2) WE over LFS for improved fake news detection over a WELFake data set.</a:t>
            </a:r>
            <a:endParaRPr lang="en-IN" sz="1200" b="0" strike="noStrike" spc="-1">
              <a:latin typeface="Arial"/>
            </a:endParaRPr>
          </a:p>
          <a:p>
            <a:pPr marL="343080" indent="-341640" algn="just">
              <a:lnSpc>
                <a:spcPct val="150000"/>
              </a:lnSpc>
              <a:spcBef>
                <a:spcPts val="241"/>
              </a:spcBef>
              <a:spcAft>
                <a:spcPts val="1001"/>
              </a:spcAft>
              <a:tabLst>
                <a:tab pos="0" algn="l"/>
              </a:tabLst>
            </a:pPr>
            <a:r>
              <a:rPr lang="en-US" sz="1200" b="0" strike="noStrike" spc="-1">
                <a:solidFill>
                  <a:srgbClr val="000000"/>
                </a:solidFill>
                <a:latin typeface="Times New Roman"/>
                <a:ea typeface="Times New Roman"/>
              </a:rPr>
              <a:t>3) Comparative analysis of the linguistic features-based results with state-of-the-art CNN and BERT methods.</a:t>
            </a:r>
            <a:endParaRPr lang="en-IN" sz="1200" b="0" strike="noStrike" spc="-1">
              <a:latin typeface="Arial"/>
            </a:endParaRPr>
          </a:p>
          <a:p>
            <a:pPr marL="343080" indent="-341640" algn="just">
              <a:lnSpc>
                <a:spcPct val="150000"/>
              </a:lnSpc>
              <a:spcBef>
                <a:spcPts val="241"/>
              </a:spcBef>
              <a:spcAft>
                <a:spcPts val="1001"/>
              </a:spcAft>
              <a:tabLst>
                <a:tab pos="0" algn="l"/>
              </a:tabLst>
            </a:pPr>
            <a:r>
              <a:rPr lang="en-US" sz="1200" b="0" strike="noStrike" spc="-1">
                <a:solidFill>
                  <a:srgbClr val="000000"/>
                </a:solidFill>
                <a:latin typeface="Times New Roman"/>
                <a:ea typeface="Times New Roman"/>
              </a:rPr>
              <a:t>The WELFake model does not require additional metadata information related to the user or media [24] for the classification of real and fake news. Instead, it aims for a reformation of the state-of-the-art techniques in the detection of fake news over social media websites by using a combined LFS and WE technique. We highlight three contributions of our WELFake model.</a:t>
            </a:r>
            <a:endParaRPr lang="en-IN" sz="12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457200" y="380880"/>
            <a:ext cx="8151840" cy="639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ctr">
              <a:lnSpc>
                <a:spcPct val="150000"/>
              </a:lnSpc>
              <a:spcBef>
                <a:spcPts val="380"/>
              </a:spcBef>
              <a:tabLst>
                <a:tab pos="0" algn="l"/>
              </a:tabLst>
            </a:pPr>
            <a:r>
              <a:rPr lang="en-US" sz="1900" b="1" strike="noStrike" spc="-1">
                <a:solidFill>
                  <a:srgbClr val="000000"/>
                </a:solidFill>
                <a:latin typeface="Times New Roman"/>
                <a:ea typeface="DejaVu Sans"/>
              </a:rPr>
              <a:t>CHAPTER   2</a:t>
            </a:r>
            <a:endParaRPr lang="en-IN" sz="1900" b="0" strike="noStrike" spc="-1">
              <a:latin typeface="Arial"/>
            </a:endParaRPr>
          </a:p>
          <a:p>
            <a:pPr marL="343080" indent="-341640" algn="ctr">
              <a:lnSpc>
                <a:spcPct val="150000"/>
              </a:lnSpc>
              <a:spcBef>
                <a:spcPts val="380"/>
              </a:spcBef>
              <a:tabLst>
                <a:tab pos="0" algn="l"/>
              </a:tabLst>
            </a:pPr>
            <a:r>
              <a:rPr lang="en-US" sz="1900" b="1" strike="noStrike" spc="-1">
                <a:solidFill>
                  <a:srgbClr val="000000"/>
                </a:solidFill>
                <a:latin typeface="Times New Roman"/>
                <a:ea typeface="DejaVu Sans"/>
              </a:rPr>
              <a:t>PROJECT DESCRIPTION</a:t>
            </a:r>
            <a:endParaRPr lang="en-IN" sz="1900" b="0" strike="noStrike" spc="-1">
              <a:latin typeface="Arial"/>
            </a:endParaRPr>
          </a:p>
          <a:p>
            <a:pPr marL="343080" indent="-341640" algn="just">
              <a:lnSpc>
                <a:spcPct val="150000"/>
              </a:lnSpc>
              <a:spcBef>
                <a:spcPts val="360"/>
              </a:spcBef>
              <a:spcAft>
                <a:spcPts val="1001"/>
              </a:spcAft>
              <a:tabLst>
                <a:tab pos="0" algn="l"/>
              </a:tabLst>
            </a:pPr>
            <a:r>
              <a:rPr lang="en-US" sz="1800" b="1" strike="noStrike" spc="-1">
                <a:solidFill>
                  <a:srgbClr val="000000"/>
                </a:solidFill>
                <a:latin typeface="Times New Roman"/>
                <a:ea typeface="Times New Roman"/>
              </a:rPr>
              <a:t>2.1 GENERAL:</a:t>
            </a:r>
            <a:endParaRPr lang="en-IN" sz="1800" b="0" strike="noStrike" spc="-1">
              <a:latin typeface="Arial"/>
            </a:endParaRPr>
          </a:p>
          <a:p>
            <a:pPr marL="343080" indent="-341640" algn="just">
              <a:lnSpc>
                <a:spcPct val="150000"/>
              </a:lnSpc>
              <a:spcBef>
                <a:spcPts val="360"/>
              </a:spcBef>
              <a:spcAft>
                <a:spcPts val="1001"/>
              </a:spcAft>
              <a:tabLst>
                <a:tab pos="0" algn="l"/>
              </a:tabLst>
            </a:pPr>
            <a:r>
              <a:rPr lang="en-US" sz="1800" b="0" strike="noStrike" spc="-1">
                <a:solidFill>
                  <a:srgbClr val="000000"/>
                </a:solidFill>
                <a:latin typeface="Times New Roman"/>
                <a:ea typeface="Times New Roman"/>
              </a:rPr>
              <a:t>We proposed a novel WELFake model for fake news detection in two steps.</a:t>
            </a:r>
            <a:endParaRPr lang="en-IN" sz="1800" b="0" strike="noStrike" spc="-1">
              <a:latin typeface="Arial"/>
            </a:endParaRPr>
          </a:p>
          <a:p>
            <a:pPr marL="343080" indent="-341640" algn="just">
              <a:lnSpc>
                <a:spcPct val="150000"/>
              </a:lnSpc>
              <a:spcBef>
                <a:spcPts val="360"/>
              </a:spcBef>
              <a:spcAft>
                <a:spcPts val="1001"/>
              </a:spcAft>
              <a:buClr>
                <a:srgbClr val="000000"/>
              </a:buClr>
              <a:buFont typeface="Arial"/>
              <a:buChar char="•"/>
              <a:tabLst>
                <a:tab pos="1771560" algn="l"/>
              </a:tabLst>
            </a:pPr>
            <a:r>
              <a:rPr lang="en-US" sz="1800" b="0" strike="noStrike" spc="-1">
                <a:solidFill>
                  <a:srgbClr val="000000"/>
                </a:solidFill>
                <a:latin typeface="Times New Roman"/>
                <a:ea typeface="Times New Roman"/>
              </a:rPr>
              <a:t>1) collection of various linguistic features from state-of-the- art methods and identification of a subset that performs well on the larger WELFake data set, and</a:t>
            </a:r>
            <a:endParaRPr lang="en-IN" sz="1800" b="0" strike="noStrike" spc="-1">
              <a:latin typeface="Arial"/>
            </a:endParaRPr>
          </a:p>
          <a:p>
            <a:pPr marL="343080" indent="-341640" algn="just">
              <a:lnSpc>
                <a:spcPct val="150000"/>
              </a:lnSpc>
              <a:spcBef>
                <a:spcPts val="360"/>
              </a:spcBef>
              <a:spcAft>
                <a:spcPts val="1001"/>
              </a:spcAft>
              <a:buClr>
                <a:srgbClr val="000000"/>
              </a:buClr>
              <a:buFont typeface="Arial"/>
              <a:buChar char="•"/>
              <a:tabLst>
                <a:tab pos="1771560" algn="l"/>
              </a:tabLst>
            </a:pPr>
            <a:r>
              <a:rPr lang="en-US" sz="1800" b="0" strike="noStrike" spc="-1">
                <a:solidFill>
                  <a:srgbClr val="000000"/>
                </a:solidFill>
                <a:latin typeface="Times New Roman"/>
                <a:ea typeface="Times New Roman"/>
              </a:rPr>
              <a:t>2) ensemble learning on WE features using various ML methods.</a:t>
            </a:r>
            <a:endParaRPr lang="en-IN" sz="18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6906</TotalTime>
  <Words>2905</Words>
  <Application>Microsoft Macintosh PowerPoint</Application>
  <PresentationFormat>On-screen Show (4:3)</PresentationFormat>
  <Paragraphs>190</Paragraphs>
  <Slides>32</Slides>
  <Notes>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32</vt:i4>
      </vt:variant>
    </vt:vector>
  </HeadingPairs>
  <TitlesOfParts>
    <vt:vector size="40" baseType="lpstr">
      <vt:lpstr>Arial</vt:lpstr>
      <vt:lpstr>Calibri</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vertilink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Attribute-Based Storage Supporting Secure DE duplication of Encrypted Data in Clouds</dc:title>
  <dc:subject/>
  <dc:creator>vertilink;Vertilink Tech</dc:creator>
  <dc:description/>
  <cp:lastModifiedBy>Mohammed Afraz</cp:lastModifiedBy>
  <cp:revision>298</cp:revision>
  <dcterms:created xsi:type="dcterms:W3CDTF">2006-08-16T00:00:00Z</dcterms:created>
  <dcterms:modified xsi:type="dcterms:W3CDTF">2022-05-06T21:49:54Z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vertilink</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14</vt:i4>
  </property>
  <property fmtid="{D5CDD505-2E9C-101B-9397-08002B2CF9AE}" pid="9" name="PresentationFormat">
    <vt:lpwstr>On-screen Show (4:3)</vt:lpwstr>
  </property>
  <property fmtid="{D5CDD505-2E9C-101B-9397-08002B2CF9AE}" pid="10" name="ScaleCrop">
    <vt:bool>false</vt:bool>
  </property>
  <property fmtid="{D5CDD505-2E9C-101B-9397-08002B2CF9AE}" pid="11" name="ShareDoc">
    <vt:bool>false</vt:bool>
  </property>
  <property fmtid="{D5CDD505-2E9C-101B-9397-08002B2CF9AE}" pid="12" name="Slides">
    <vt:i4>80</vt:i4>
  </property>
</Properties>
</file>